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81813" cy="9296400"/>
  <p:embeddedFontLst>
    <p:embeddedFont>
      <p:font typeface="Architects Daughter" panose="020B0604020202020204" charset="0"/>
      <p:regular r:id="rId23"/>
    </p:embeddedFont>
    <p:embeddedFont>
      <p:font typeface="Calibri" panose="020F0502020204030204" pitchFamily="34" charset="0"/>
      <p:regular r:id="rId24"/>
      <p:bold r:id="rId25"/>
      <p:italic r:id="rId26"/>
      <p:boldItalic r:id="rId27"/>
    </p:embeddedFont>
    <p:embeddedFont>
      <p:font typeface="Happy Monkey"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xd95YcDKgNryR0t4KKGq19iNz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5" y="6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 name="Google Shape;93;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94" name="Google Shape;194;p9: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202" name="Google Shape;202;p10: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209" name="Google Shape;209;p11: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
        <p:nvSpPr>
          <p:cNvPr id="217" name="Google Shape;217;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225" name="Google Shape;225;p13: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232" name="Google Shape;232;p14: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239" name="Google Shape;239;p15: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460292c7a_0_19: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9460292c7a_0_19: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46" name="Google Shape;246;g9460292c7a_0_19: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20" name="Google Shape;120;p3: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41" name="Google Shape;141;p4: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49" name="Google Shape;149;p5: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460292c7a_0_5:notes"/>
          <p:cNvSpPr>
            <a:spLocks noGrp="1" noRot="1" noChangeAspect="1"/>
          </p:cNvSpPr>
          <p:nvPr>
            <p:ph type="sldImg" idx="2"/>
          </p:nvPr>
        </p:nvSpPr>
        <p:spPr>
          <a:xfrm>
            <a:off x="11176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9460292c7a_0_5: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60" name="Google Shape;160;g9460292c7a_0_5: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70" name="Google Shape;170;p6: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78" name="Google Shape;178;p7: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9</a:t>
            </a:fld>
            <a:endParaRPr sz="1200">
              <a:solidFill>
                <a:schemeClr val="dk1"/>
              </a:solidFill>
              <a:latin typeface="Times New Roman"/>
              <a:ea typeface="Times New Roman"/>
              <a:cs typeface="Times New Roman"/>
              <a:sym typeface="Times New Roman"/>
            </a:endParaRPr>
          </a:p>
        </p:txBody>
      </p:sp>
      <p:sp>
        <p:nvSpPr>
          <p:cNvPr id="185" name="Google Shape;185;p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6" name="Google Shape;186;p8: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2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5" name="Google Shape;75;p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6" name="Google Shape;76;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2" name="Google Shape;22;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3" name="Google Shape;23;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9" name="Google Shape;29;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22"/>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48" name="Google Shape;48;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4" name="Google Shape;54;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5" name="Google Shape;55;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6" name="Google Shape;56;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7" name="Google Shape;57;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8" name="Google Shape;68;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Arial"/>
                <a:ea typeface="Arial"/>
                <a:cs typeface="Arial"/>
                <a:sym typeface="Arial"/>
              </a:defRPr>
            </a:lvl1pPr>
            <a:lvl2pPr marL="0" marR="0" lvl="1" indent="0" algn="r">
              <a:spcBef>
                <a:spcPts val="0"/>
              </a:spcBef>
              <a:spcAft>
                <a:spcPts val="0"/>
              </a:spcAft>
              <a:buNone/>
              <a:defRPr sz="1400">
                <a:solidFill>
                  <a:schemeClr val="dk1"/>
                </a:solidFill>
                <a:latin typeface="Arial"/>
                <a:ea typeface="Arial"/>
                <a:cs typeface="Arial"/>
                <a:sym typeface="Arial"/>
              </a:defRPr>
            </a:lvl2pPr>
            <a:lvl3pPr marL="0" marR="0" lvl="2" indent="0" algn="r">
              <a:spcBef>
                <a:spcPts val="0"/>
              </a:spcBef>
              <a:spcAft>
                <a:spcPts val="0"/>
              </a:spcAft>
              <a:buNone/>
              <a:defRPr sz="1400">
                <a:solidFill>
                  <a:schemeClr val="dk1"/>
                </a:solidFill>
                <a:latin typeface="Arial"/>
                <a:ea typeface="Arial"/>
                <a:cs typeface="Arial"/>
                <a:sym typeface="Arial"/>
              </a:defRPr>
            </a:lvl3pPr>
            <a:lvl4pPr marL="0" marR="0" lvl="3" indent="0" algn="r">
              <a:spcBef>
                <a:spcPts val="0"/>
              </a:spcBef>
              <a:spcAft>
                <a:spcPts val="0"/>
              </a:spcAft>
              <a:buNone/>
              <a:defRPr sz="1400">
                <a:solidFill>
                  <a:schemeClr val="dk1"/>
                </a:solidFill>
                <a:latin typeface="Arial"/>
                <a:ea typeface="Arial"/>
                <a:cs typeface="Arial"/>
                <a:sym typeface="Arial"/>
              </a:defRPr>
            </a:lvl4pPr>
            <a:lvl5pPr marL="0" marR="0" lvl="4" indent="0" algn="r">
              <a:spcBef>
                <a:spcPts val="0"/>
              </a:spcBef>
              <a:spcAft>
                <a:spcPts val="0"/>
              </a:spcAft>
              <a:buNone/>
              <a:defRPr sz="1400">
                <a:solidFill>
                  <a:schemeClr val="dk1"/>
                </a:solidFill>
                <a:latin typeface="Arial"/>
                <a:ea typeface="Arial"/>
                <a:cs typeface="Arial"/>
                <a:sym typeface="Arial"/>
              </a:defRPr>
            </a:lvl5pPr>
            <a:lvl6pPr marL="0" marR="0" lvl="5" indent="0" algn="r">
              <a:spcBef>
                <a:spcPts val="0"/>
              </a:spcBef>
              <a:spcAft>
                <a:spcPts val="0"/>
              </a:spcAft>
              <a:buNone/>
              <a:defRPr sz="1400">
                <a:solidFill>
                  <a:schemeClr val="dk1"/>
                </a:solidFill>
                <a:latin typeface="Arial"/>
                <a:ea typeface="Arial"/>
                <a:cs typeface="Arial"/>
                <a:sym typeface="Arial"/>
              </a:defRPr>
            </a:lvl6pPr>
            <a:lvl7pPr marL="0" marR="0" lvl="6" indent="0" algn="r">
              <a:spcBef>
                <a:spcPts val="0"/>
              </a:spcBef>
              <a:spcAft>
                <a:spcPts val="0"/>
              </a:spcAft>
              <a:buNone/>
              <a:defRPr sz="1400">
                <a:solidFill>
                  <a:schemeClr val="dk1"/>
                </a:solidFill>
                <a:latin typeface="Arial"/>
                <a:ea typeface="Arial"/>
                <a:cs typeface="Arial"/>
                <a:sym typeface="Arial"/>
              </a:defRPr>
            </a:lvl7pPr>
            <a:lvl8pPr marL="0" marR="0" lvl="7" indent="0" algn="r">
              <a:spcBef>
                <a:spcPts val="0"/>
              </a:spcBef>
              <a:spcAft>
                <a:spcPts val="0"/>
              </a:spcAft>
              <a:buNone/>
              <a:defRPr sz="1400">
                <a:solidFill>
                  <a:schemeClr val="dk1"/>
                </a:solidFill>
                <a:latin typeface="Arial"/>
                <a:ea typeface="Arial"/>
                <a:cs typeface="Arial"/>
                <a:sym typeface="Arial"/>
              </a:defRPr>
            </a:lvl8pPr>
            <a:lvl9pPr marL="0" marR="0" lvl="8" indent="0" algn="r">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www.heathrowthirdgrade.weebly.com"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dvd.scps.k12.fl.u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1365800" y="698800"/>
            <a:ext cx="5943000" cy="4952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300" i="0" u="none" strike="noStrike" cap="none">
                <a:solidFill>
                  <a:schemeClr val="lt1"/>
                </a:solidFill>
                <a:latin typeface="Happy Monkey"/>
                <a:ea typeface="Happy Monkey"/>
                <a:cs typeface="Happy Monkey"/>
                <a:sym typeface="Happy Monkey"/>
              </a:rPr>
              <a:t>Welcome to the </a:t>
            </a:r>
            <a:endParaRPr sz="300">
              <a:latin typeface="Happy Monkey"/>
              <a:ea typeface="Happy Monkey"/>
              <a:cs typeface="Happy Monkey"/>
              <a:sym typeface="Happy Monkey"/>
            </a:endParaRPr>
          </a:p>
          <a:p>
            <a:pPr marL="0" marR="0" lvl="0" indent="0" algn="ctr" rtl="0">
              <a:spcBef>
                <a:spcPts val="2700"/>
              </a:spcBef>
              <a:spcAft>
                <a:spcPts val="0"/>
              </a:spcAft>
              <a:buNone/>
            </a:pPr>
            <a:r>
              <a:rPr lang="en-US" sz="4300" i="0" u="none" strike="noStrike" cap="none">
                <a:solidFill>
                  <a:schemeClr val="lt1"/>
                </a:solidFill>
                <a:latin typeface="Happy Monkey"/>
                <a:ea typeface="Happy Monkey"/>
                <a:cs typeface="Happy Monkey"/>
                <a:sym typeface="Happy Monkey"/>
              </a:rPr>
              <a:t>3</a:t>
            </a:r>
            <a:r>
              <a:rPr lang="en-US" sz="4300" i="0" u="none" strike="noStrike" cap="none" baseline="30000">
                <a:solidFill>
                  <a:schemeClr val="lt1"/>
                </a:solidFill>
                <a:latin typeface="Happy Monkey"/>
                <a:ea typeface="Happy Monkey"/>
                <a:cs typeface="Happy Monkey"/>
                <a:sym typeface="Happy Monkey"/>
              </a:rPr>
              <a:t>rd</a:t>
            </a:r>
            <a:r>
              <a:rPr lang="en-US" sz="4300" i="0" u="none" strike="noStrike" cap="none">
                <a:solidFill>
                  <a:schemeClr val="lt1"/>
                </a:solidFill>
                <a:latin typeface="Happy Monkey"/>
                <a:ea typeface="Happy Monkey"/>
                <a:cs typeface="Happy Monkey"/>
                <a:sym typeface="Happy Monkey"/>
              </a:rPr>
              <a:t> Grade </a:t>
            </a:r>
            <a:r>
              <a:rPr lang="en-US" sz="4300">
                <a:solidFill>
                  <a:schemeClr val="lt1"/>
                </a:solidFill>
                <a:latin typeface="Happy Monkey"/>
                <a:ea typeface="Happy Monkey"/>
                <a:cs typeface="Happy Monkey"/>
                <a:sym typeface="Happy Monkey"/>
              </a:rPr>
              <a:t>with</a:t>
            </a:r>
            <a:endParaRPr sz="4300">
              <a:solidFill>
                <a:schemeClr val="lt1"/>
              </a:solidFill>
              <a:latin typeface="Happy Monkey"/>
              <a:ea typeface="Happy Monkey"/>
              <a:cs typeface="Happy Monkey"/>
              <a:sym typeface="Happy Monkey"/>
            </a:endParaRPr>
          </a:p>
          <a:p>
            <a:pPr marL="0" marR="0" lvl="0" indent="0" algn="ctr" rtl="0">
              <a:spcBef>
                <a:spcPts val="2700"/>
              </a:spcBef>
              <a:spcAft>
                <a:spcPts val="0"/>
              </a:spcAft>
              <a:buNone/>
            </a:pPr>
            <a:r>
              <a:rPr lang="en-US" sz="4300">
                <a:solidFill>
                  <a:schemeClr val="lt1"/>
                </a:solidFill>
                <a:latin typeface="Happy Monkey"/>
                <a:ea typeface="Happy Monkey"/>
                <a:cs typeface="Happy Monkey"/>
                <a:sym typeface="Happy Monkey"/>
              </a:rPr>
              <a:t>Mrs. Leslie, </a:t>
            </a:r>
            <a:endParaRPr sz="4300">
              <a:solidFill>
                <a:schemeClr val="lt1"/>
              </a:solidFill>
              <a:latin typeface="Happy Monkey"/>
              <a:ea typeface="Happy Monkey"/>
              <a:cs typeface="Happy Monkey"/>
              <a:sym typeface="Happy Monkey"/>
            </a:endParaRPr>
          </a:p>
          <a:p>
            <a:pPr marL="0" marR="0" lvl="0" indent="0" algn="ctr" rtl="0">
              <a:spcBef>
                <a:spcPts val="2700"/>
              </a:spcBef>
              <a:spcAft>
                <a:spcPts val="0"/>
              </a:spcAft>
              <a:buNone/>
            </a:pPr>
            <a:r>
              <a:rPr lang="en-US" sz="4300">
                <a:solidFill>
                  <a:schemeClr val="lt1"/>
                </a:solidFill>
                <a:latin typeface="Happy Monkey"/>
                <a:ea typeface="Happy Monkey"/>
                <a:cs typeface="Happy Monkey"/>
                <a:sym typeface="Happy Monkey"/>
              </a:rPr>
              <a:t>Mrs. Kempke, </a:t>
            </a:r>
            <a:endParaRPr sz="4300">
              <a:solidFill>
                <a:schemeClr val="lt1"/>
              </a:solidFill>
              <a:latin typeface="Happy Monkey"/>
              <a:ea typeface="Happy Monkey"/>
              <a:cs typeface="Happy Monkey"/>
              <a:sym typeface="Happy Monkey"/>
            </a:endParaRPr>
          </a:p>
          <a:p>
            <a:pPr marL="0" marR="0" lvl="0" indent="0" algn="ctr" rtl="0">
              <a:spcBef>
                <a:spcPts val="2700"/>
              </a:spcBef>
              <a:spcAft>
                <a:spcPts val="0"/>
              </a:spcAft>
              <a:buNone/>
            </a:pPr>
            <a:r>
              <a:rPr lang="en-US" sz="4300">
                <a:solidFill>
                  <a:schemeClr val="lt1"/>
                </a:solidFill>
                <a:latin typeface="Happy Monkey"/>
                <a:ea typeface="Happy Monkey"/>
                <a:cs typeface="Happy Monkey"/>
                <a:sym typeface="Happy Monkey"/>
              </a:rPr>
              <a:t>&amp; Mrs. Miller</a:t>
            </a:r>
            <a:endParaRPr sz="4300">
              <a:solidFill>
                <a:schemeClr val="lt1"/>
              </a:solidFill>
              <a:latin typeface="Happy Monkey"/>
              <a:ea typeface="Happy Monkey"/>
              <a:cs typeface="Happy Monkey"/>
              <a:sym typeface="Happy Monkey"/>
            </a:endParaRPr>
          </a:p>
          <a:p>
            <a:pPr marL="0" marR="0" lvl="0" indent="0" algn="ctr" rtl="0">
              <a:spcBef>
                <a:spcPts val="2700"/>
              </a:spcBef>
              <a:spcAft>
                <a:spcPts val="0"/>
              </a:spcAft>
              <a:buNone/>
            </a:pPr>
            <a:endParaRPr sz="4300">
              <a:solidFill>
                <a:schemeClr val="lt1"/>
              </a:solidFill>
            </a:endParaRPr>
          </a:p>
        </p:txBody>
      </p:sp>
      <p:pic>
        <p:nvPicPr>
          <p:cNvPr id="97" name="Google Shape;97;p1"/>
          <p:cNvPicPr preferRelativeResize="0"/>
          <p:nvPr/>
        </p:nvPicPr>
        <p:blipFill>
          <a:blip r:embed="rId3">
            <a:alphaModFix/>
          </a:blip>
          <a:stretch>
            <a:fillRect/>
          </a:stretch>
        </p:blipFill>
        <p:spPr>
          <a:xfrm>
            <a:off x="6533125" y="-386125"/>
            <a:ext cx="2917225" cy="3887374"/>
          </a:xfrm>
          <a:prstGeom prst="rect">
            <a:avLst/>
          </a:prstGeom>
          <a:noFill/>
          <a:ln>
            <a:noFill/>
          </a:ln>
        </p:spPr>
      </p:pic>
      <p:pic>
        <p:nvPicPr>
          <p:cNvPr id="98" name="Google Shape;98;p1"/>
          <p:cNvPicPr preferRelativeResize="0"/>
          <p:nvPr/>
        </p:nvPicPr>
        <p:blipFill rotWithShape="1">
          <a:blip r:embed="rId4">
            <a:alphaModFix/>
          </a:blip>
          <a:srcRect l="-1590" r="1590"/>
          <a:stretch/>
        </p:blipFill>
        <p:spPr>
          <a:xfrm>
            <a:off x="-853100" y="-729962"/>
            <a:ext cx="3963850" cy="5282074"/>
          </a:xfrm>
          <a:prstGeom prst="rect">
            <a:avLst/>
          </a:prstGeom>
          <a:noFill/>
          <a:ln>
            <a:noFill/>
          </a:ln>
        </p:spPr>
      </p:pic>
      <p:pic>
        <p:nvPicPr>
          <p:cNvPr id="99" name="Google Shape;99;p1"/>
          <p:cNvPicPr preferRelativeResize="0"/>
          <p:nvPr/>
        </p:nvPicPr>
        <p:blipFill>
          <a:blip r:embed="rId5">
            <a:alphaModFix/>
          </a:blip>
          <a:stretch>
            <a:fillRect/>
          </a:stretch>
        </p:blipFill>
        <p:spPr>
          <a:xfrm>
            <a:off x="5469450" y="1866489"/>
            <a:ext cx="2376800" cy="48970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685800" y="571500"/>
            <a:ext cx="8382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latin typeface="Happy Monkey"/>
                <a:ea typeface="Happy Monkey"/>
                <a:cs typeface="Happy Monkey"/>
                <a:sym typeface="Happy Monkey"/>
              </a:rPr>
              <a:t>ELA (Reading &amp; Lang. Arts)</a:t>
            </a:r>
            <a:r>
              <a:rPr lang="en-US">
                <a:solidFill>
                  <a:schemeClr val="lt1"/>
                </a:solidFill>
                <a:latin typeface="Arial"/>
                <a:ea typeface="Arial"/>
                <a:cs typeface="Arial"/>
                <a:sym typeface="Arial"/>
              </a:rPr>
              <a:t> </a:t>
            </a:r>
            <a:endParaRPr/>
          </a:p>
        </p:txBody>
      </p:sp>
      <p:sp>
        <p:nvSpPr>
          <p:cNvPr id="197" name="Google Shape;197;p9"/>
          <p:cNvSpPr txBox="1">
            <a:spLocks noGrp="1"/>
          </p:cNvSpPr>
          <p:nvPr>
            <p:ph type="body" idx="1"/>
          </p:nvPr>
        </p:nvSpPr>
        <p:spPr>
          <a:xfrm>
            <a:off x="684213" y="1752600"/>
            <a:ext cx="4267200" cy="3352800"/>
          </a:xfrm>
          <a:prstGeom prst="rect">
            <a:avLst/>
          </a:prstGeom>
          <a:noFill/>
          <a:ln>
            <a:noFill/>
          </a:ln>
        </p:spPr>
        <p:txBody>
          <a:bodyPr spcFirstLastPara="1" wrap="square" lIns="91425" tIns="45700" rIns="91425" bIns="45700" anchor="t" anchorCtr="0">
            <a:noAutofit/>
          </a:bodyPr>
          <a:lstStyle/>
          <a:p>
            <a:pPr marL="533400" lvl="0" indent="-533400" algn="l" rtl="0">
              <a:lnSpc>
                <a:spcPct val="90000"/>
              </a:lnSpc>
              <a:spcBef>
                <a:spcPts val="0"/>
              </a:spcBef>
              <a:spcAft>
                <a:spcPts val="0"/>
              </a:spcAft>
              <a:buClr>
                <a:schemeClr val="dk1"/>
              </a:buClr>
              <a:buSzPts val="3200"/>
              <a:buFont typeface="Arial"/>
              <a:buNone/>
            </a:pPr>
            <a:r>
              <a:rPr lang="en-US">
                <a:latin typeface="Arial"/>
                <a:ea typeface="Arial"/>
                <a:cs typeface="Arial"/>
                <a:sym typeface="Arial"/>
              </a:rPr>
              <a:t>		</a:t>
            </a:r>
            <a:r>
              <a:rPr lang="en-US" sz="2800" b="1">
                <a:solidFill>
                  <a:srgbClr val="FFC000"/>
                </a:solidFill>
                <a:latin typeface="Happy Monkey"/>
                <a:ea typeface="Happy Monkey"/>
                <a:cs typeface="Happy Monkey"/>
                <a:sym typeface="Happy Monkey"/>
              </a:rPr>
              <a:t>Reading </a:t>
            </a:r>
            <a:endParaRPr>
              <a:latin typeface="Happy Monkey"/>
              <a:ea typeface="Happy Monkey"/>
              <a:cs typeface="Happy Monkey"/>
              <a:sym typeface="Happy Monkey"/>
            </a:endParaRPr>
          </a:p>
          <a:p>
            <a:pPr marL="342900" lvl="0" indent="-342900" algn="l" rtl="0">
              <a:lnSpc>
                <a:spcPct val="90000"/>
              </a:lnSpc>
              <a:spcBef>
                <a:spcPts val="480"/>
              </a:spcBef>
              <a:spcAft>
                <a:spcPts val="0"/>
              </a:spcAft>
              <a:buClr>
                <a:schemeClr val="lt1"/>
              </a:buClr>
              <a:buSzPts val="2400"/>
              <a:buFont typeface="Happy Monkey"/>
              <a:buChar char="•"/>
            </a:pPr>
            <a:r>
              <a:rPr lang="en-US" sz="2400">
                <a:solidFill>
                  <a:schemeClr val="lt1"/>
                </a:solidFill>
                <a:latin typeface="Happy Monkey"/>
                <a:ea typeface="Happy Monkey"/>
                <a:cs typeface="Happy Monkey"/>
                <a:sym typeface="Happy Monkey"/>
              </a:rPr>
              <a:t>Phonemic Awareness</a:t>
            </a:r>
            <a:endParaRPr>
              <a:latin typeface="Happy Monkey"/>
              <a:ea typeface="Happy Monkey"/>
              <a:cs typeface="Happy Monkey"/>
              <a:sym typeface="Happy Monkey"/>
            </a:endParaRPr>
          </a:p>
          <a:p>
            <a:pPr marL="342900" lvl="0" indent="-342900" algn="l" rtl="0">
              <a:lnSpc>
                <a:spcPct val="90000"/>
              </a:lnSpc>
              <a:spcBef>
                <a:spcPts val="480"/>
              </a:spcBef>
              <a:spcAft>
                <a:spcPts val="0"/>
              </a:spcAft>
              <a:buClr>
                <a:schemeClr val="lt1"/>
              </a:buClr>
              <a:buSzPts val="2400"/>
              <a:buFont typeface="Happy Monkey"/>
              <a:buChar char="•"/>
            </a:pPr>
            <a:r>
              <a:rPr lang="en-US" sz="2400">
                <a:solidFill>
                  <a:schemeClr val="lt1"/>
                </a:solidFill>
                <a:latin typeface="Happy Monkey"/>
                <a:ea typeface="Happy Monkey"/>
                <a:cs typeface="Happy Monkey"/>
                <a:sym typeface="Happy Monkey"/>
              </a:rPr>
              <a:t>Phonics</a:t>
            </a:r>
            <a:endParaRPr>
              <a:latin typeface="Happy Monkey"/>
              <a:ea typeface="Happy Monkey"/>
              <a:cs typeface="Happy Monkey"/>
              <a:sym typeface="Happy Monkey"/>
            </a:endParaRPr>
          </a:p>
          <a:p>
            <a:pPr marL="342900" lvl="0" indent="-342900" algn="l" rtl="0">
              <a:lnSpc>
                <a:spcPct val="90000"/>
              </a:lnSpc>
              <a:spcBef>
                <a:spcPts val="480"/>
              </a:spcBef>
              <a:spcAft>
                <a:spcPts val="0"/>
              </a:spcAft>
              <a:buClr>
                <a:schemeClr val="lt1"/>
              </a:buClr>
              <a:buSzPts val="2400"/>
              <a:buFont typeface="Happy Monkey"/>
              <a:buChar char="•"/>
            </a:pPr>
            <a:r>
              <a:rPr lang="en-US" sz="2400">
                <a:solidFill>
                  <a:schemeClr val="lt1"/>
                </a:solidFill>
                <a:latin typeface="Happy Monkey"/>
                <a:ea typeface="Happy Monkey"/>
                <a:cs typeface="Happy Monkey"/>
                <a:sym typeface="Happy Monkey"/>
              </a:rPr>
              <a:t>Fluency</a:t>
            </a:r>
            <a:endParaRPr>
              <a:latin typeface="Happy Monkey"/>
              <a:ea typeface="Happy Monkey"/>
              <a:cs typeface="Happy Monkey"/>
              <a:sym typeface="Happy Monkey"/>
            </a:endParaRPr>
          </a:p>
          <a:p>
            <a:pPr marL="342900" lvl="0" indent="-342900" algn="l" rtl="0">
              <a:lnSpc>
                <a:spcPct val="90000"/>
              </a:lnSpc>
              <a:spcBef>
                <a:spcPts val="480"/>
              </a:spcBef>
              <a:spcAft>
                <a:spcPts val="0"/>
              </a:spcAft>
              <a:buClr>
                <a:schemeClr val="lt1"/>
              </a:buClr>
              <a:buSzPts val="2400"/>
              <a:buFont typeface="Happy Monkey"/>
              <a:buChar char="•"/>
            </a:pPr>
            <a:r>
              <a:rPr lang="en-US" sz="2400">
                <a:solidFill>
                  <a:schemeClr val="lt1"/>
                </a:solidFill>
                <a:latin typeface="Happy Monkey"/>
                <a:ea typeface="Happy Monkey"/>
                <a:cs typeface="Happy Monkey"/>
                <a:sym typeface="Happy Monkey"/>
              </a:rPr>
              <a:t>Vocabulary</a:t>
            </a:r>
            <a:endParaRPr>
              <a:latin typeface="Happy Monkey"/>
              <a:ea typeface="Happy Monkey"/>
              <a:cs typeface="Happy Monkey"/>
              <a:sym typeface="Happy Monkey"/>
            </a:endParaRPr>
          </a:p>
          <a:p>
            <a:pPr marL="342900" lvl="0" indent="-342900" algn="l" rtl="0">
              <a:lnSpc>
                <a:spcPct val="90000"/>
              </a:lnSpc>
              <a:spcBef>
                <a:spcPts val="480"/>
              </a:spcBef>
              <a:spcAft>
                <a:spcPts val="0"/>
              </a:spcAft>
              <a:buClr>
                <a:schemeClr val="lt1"/>
              </a:buClr>
              <a:buSzPts val="2400"/>
              <a:buFont typeface="Happy Monkey"/>
              <a:buChar char="•"/>
            </a:pPr>
            <a:r>
              <a:rPr lang="en-US" sz="2400">
                <a:solidFill>
                  <a:schemeClr val="lt1"/>
                </a:solidFill>
                <a:latin typeface="Happy Monkey"/>
                <a:ea typeface="Happy Monkey"/>
                <a:cs typeface="Happy Monkey"/>
                <a:sym typeface="Happy Monkey"/>
              </a:rPr>
              <a:t>Comprehension</a:t>
            </a:r>
            <a:endParaRPr>
              <a:latin typeface="Happy Monkey"/>
              <a:ea typeface="Happy Monkey"/>
              <a:cs typeface="Happy Monkey"/>
              <a:sym typeface="Happy Monkey"/>
            </a:endParaRPr>
          </a:p>
          <a:p>
            <a:pPr marL="533400" lvl="0" indent="-533400" algn="l" rtl="0">
              <a:lnSpc>
                <a:spcPct val="90000"/>
              </a:lnSpc>
              <a:spcBef>
                <a:spcPts val="640"/>
              </a:spcBef>
              <a:spcAft>
                <a:spcPts val="0"/>
              </a:spcAft>
              <a:buClr>
                <a:schemeClr val="dk1"/>
              </a:buClr>
              <a:buSzPts val="3200"/>
              <a:buFont typeface="Arial"/>
              <a:buNone/>
            </a:pPr>
            <a:endParaRPr>
              <a:latin typeface="Arial"/>
              <a:ea typeface="Arial"/>
              <a:cs typeface="Arial"/>
              <a:sym typeface="Arial"/>
            </a:endParaRPr>
          </a:p>
          <a:p>
            <a:pPr marL="533400" lvl="0" indent="-533400" algn="l" rtl="0">
              <a:lnSpc>
                <a:spcPct val="90000"/>
              </a:lnSpc>
              <a:spcBef>
                <a:spcPts val="640"/>
              </a:spcBef>
              <a:spcAft>
                <a:spcPts val="0"/>
              </a:spcAft>
              <a:buClr>
                <a:schemeClr val="dk1"/>
              </a:buClr>
              <a:buSzPts val="3200"/>
              <a:buFont typeface="Arial"/>
              <a:buNone/>
            </a:pPr>
            <a:endParaRPr>
              <a:latin typeface="Arial"/>
              <a:ea typeface="Arial"/>
              <a:cs typeface="Arial"/>
              <a:sym typeface="Arial"/>
            </a:endParaRPr>
          </a:p>
        </p:txBody>
      </p:sp>
      <p:sp>
        <p:nvSpPr>
          <p:cNvPr id="198" name="Google Shape;198;p9"/>
          <p:cNvSpPr/>
          <p:nvPr/>
        </p:nvSpPr>
        <p:spPr>
          <a:xfrm>
            <a:off x="4419600" y="1752600"/>
            <a:ext cx="4267200" cy="3213100"/>
          </a:xfrm>
          <a:prstGeom prst="rect">
            <a:avLst/>
          </a:prstGeom>
          <a:noFill/>
          <a:ln>
            <a:noFill/>
          </a:ln>
        </p:spPr>
        <p:txBody>
          <a:bodyPr spcFirstLastPara="1" wrap="square" lIns="91425" tIns="45700" rIns="91425" bIns="45700" anchor="t" anchorCtr="0">
            <a:spAutoFit/>
          </a:bodyPr>
          <a:lstStyle/>
          <a:p>
            <a:pPr marL="457200" marR="0" lvl="1" indent="0" algn="l" rtl="0">
              <a:lnSpc>
                <a:spcPct val="130000"/>
              </a:lnSpc>
              <a:spcBef>
                <a:spcPts val="0"/>
              </a:spcBef>
              <a:spcAft>
                <a:spcPts val="0"/>
              </a:spcAft>
              <a:buClr>
                <a:srgbClr val="FFC000"/>
              </a:buClr>
              <a:buSzPts val="2800"/>
              <a:buFont typeface="Arial"/>
              <a:buNone/>
            </a:pPr>
            <a:r>
              <a:rPr lang="en-US" sz="2800" b="1" i="0" u="none" strike="noStrike" cap="none">
                <a:solidFill>
                  <a:srgbClr val="FFC000"/>
                </a:solidFill>
                <a:latin typeface="Happy Monkey"/>
                <a:ea typeface="Happy Monkey"/>
                <a:cs typeface="Happy Monkey"/>
                <a:sym typeface="Happy Monkey"/>
              </a:rPr>
              <a:t>Language Arts </a:t>
            </a:r>
            <a:endParaRPr>
              <a:latin typeface="Happy Monkey"/>
              <a:ea typeface="Happy Monkey"/>
              <a:cs typeface="Happy Monkey"/>
              <a:sym typeface="Happy Monkey"/>
            </a:endParaRPr>
          </a:p>
          <a:p>
            <a:pPr marL="457200" marR="0" lvl="1" indent="-152400" algn="l" rtl="0">
              <a:lnSpc>
                <a:spcPct val="130000"/>
              </a:lnSpc>
              <a:spcBef>
                <a:spcPts val="0"/>
              </a:spcBef>
              <a:spcAft>
                <a:spcPts val="0"/>
              </a:spcAft>
              <a:buClr>
                <a:schemeClr val="lt1"/>
              </a:buClr>
              <a:buSzPts val="2400"/>
              <a:buFont typeface="Happy Monkey"/>
              <a:buChar char="•"/>
            </a:pPr>
            <a:r>
              <a:rPr lang="en-US" sz="2400" i="0" u="none" strike="noStrike" cap="none">
                <a:solidFill>
                  <a:schemeClr val="lt1"/>
                </a:solidFill>
                <a:latin typeface="Happy Monkey"/>
                <a:ea typeface="Happy Monkey"/>
                <a:cs typeface="Happy Monkey"/>
                <a:sym typeface="Happy Monkey"/>
              </a:rPr>
              <a:t>Spelling</a:t>
            </a:r>
            <a:endParaRPr>
              <a:latin typeface="Happy Monkey"/>
              <a:ea typeface="Happy Monkey"/>
              <a:cs typeface="Happy Monkey"/>
              <a:sym typeface="Happy Monkey"/>
            </a:endParaRPr>
          </a:p>
          <a:p>
            <a:pPr marL="457200" marR="0" lvl="1" indent="-152400" algn="l" rtl="0">
              <a:lnSpc>
                <a:spcPct val="130000"/>
              </a:lnSpc>
              <a:spcBef>
                <a:spcPts val="0"/>
              </a:spcBef>
              <a:spcAft>
                <a:spcPts val="0"/>
              </a:spcAft>
              <a:buClr>
                <a:schemeClr val="lt1"/>
              </a:buClr>
              <a:buSzPts val="2400"/>
              <a:buFont typeface="Happy Monkey"/>
              <a:buChar char="•"/>
            </a:pPr>
            <a:r>
              <a:rPr lang="en-US" sz="2400" i="0" u="none" strike="noStrike" cap="none">
                <a:solidFill>
                  <a:schemeClr val="lt1"/>
                </a:solidFill>
                <a:latin typeface="Happy Monkey"/>
                <a:ea typeface="Happy Monkey"/>
                <a:cs typeface="Happy Monkey"/>
                <a:sym typeface="Happy Monkey"/>
              </a:rPr>
              <a:t>English - </a:t>
            </a:r>
            <a:r>
              <a:rPr lang="en-US" sz="1600" i="0" u="none" strike="noStrike" cap="none">
                <a:solidFill>
                  <a:schemeClr val="lt1"/>
                </a:solidFill>
                <a:latin typeface="Happy Monkey"/>
                <a:ea typeface="Happy Monkey"/>
                <a:cs typeface="Happy Monkey"/>
                <a:sym typeface="Happy Monkey"/>
              </a:rPr>
              <a:t>grammar, proofreading/editing, punctuation, capitalization, word usage</a:t>
            </a:r>
            <a:endParaRPr>
              <a:latin typeface="Happy Monkey"/>
              <a:ea typeface="Happy Monkey"/>
              <a:cs typeface="Happy Monkey"/>
              <a:sym typeface="Happy Monkey"/>
            </a:endParaRPr>
          </a:p>
          <a:p>
            <a:pPr marL="457200" marR="0" lvl="1" indent="-152400" algn="l" rtl="0">
              <a:lnSpc>
                <a:spcPct val="130000"/>
              </a:lnSpc>
              <a:spcBef>
                <a:spcPts val="0"/>
              </a:spcBef>
              <a:spcAft>
                <a:spcPts val="0"/>
              </a:spcAft>
              <a:buClr>
                <a:schemeClr val="lt1"/>
              </a:buClr>
              <a:buSzPts val="2400"/>
              <a:buFont typeface="Happy Monkey"/>
              <a:buChar char="•"/>
            </a:pPr>
            <a:r>
              <a:rPr lang="en-US" sz="2400" i="0" u="none" strike="noStrike" cap="none">
                <a:solidFill>
                  <a:schemeClr val="lt1"/>
                </a:solidFill>
                <a:latin typeface="Happy Monkey"/>
                <a:ea typeface="Happy Monkey"/>
                <a:cs typeface="Happy Monkey"/>
                <a:sym typeface="Happy Monkey"/>
              </a:rPr>
              <a:t> Writing</a:t>
            </a:r>
            <a:endParaRPr>
              <a:latin typeface="Happy Monkey"/>
              <a:ea typeface="Happy Monkey"/>
              <a:cs typeface="Happy Monkey"/>
              <a:sym typeface="Happy Monkey"/>
            </a:endParaRPr>
          </a:p>
          <a:p>
            <a:pPr marL="457200" marR="0" lvl="1" indent="-152400" algn="l" rtl="0">
              <a:lnSpc>
                <a:spcPct val="130000"/>
              </a:lnSpc>
              <a:spcBef>
                <a:spcPts val="0"/>
              </a:spcBef>
              <a:spcAft>
                <a:spcPts val="0"/>
              </a:spcAft>
              <a:buClr>
                <a:schemeClr val="lt1"/>
              </a:buClr>
              <a:buSzPts val="2400"/>
              <a:buFont typeface="Happy Monkey"/>
              <a:buChar char="•"/>
            </a:pPr>
            <a:r>
              <a:rPr lang="en-US" sz="2400" i="0" u="none" strike="noStrike" cap="none">
                <a:solidFill>
                  <a:schemeClr val="lt1"/>
                </a:solidFill>
                <a:latin typeface="Happy Monkey"/>
                <a:ea typeface="Happy Monkey"/>
                <a:cs typeface="Happy Monkey"/>
                <a:sym typeface="Happy Monkey"/>
              </a:rPr>
              <a:t> Cursive Handwriting</a:t>
            </a:r>
            <a:endParaRPr>
              <a:latin typeface="Happy Monkey"/>
              <a:ea typeface="Happy Monkey"/>
              <a:cs typeface="Happy Monkey"/>
              <a:sym typeface="Happy Monke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accent2"/>
                </a:solidFill>
                <a:latin typeface="Happy Monkey"/>
                <a:ea typeface="Happy Monkey"/>
                <a:cs typeface="Happy Monkey"/>
                <a:sym typeface="Happy Monkey"/>
              </a:rPr>
              <a:t>SOCIAL STUDIES</a:t>
            </a:r>
            <a:endParaRPr>
              <a:latin typeface="Happy Monkey"/>
              <a:ea typeface="Happy Monkey"/>
              <a:cs typeface="Happy Monkey"/>
              <a:sym typeface="Happy Monkey"/>
            </a:endParaRPr>
          </a:p>
        </p:txBody>
      </p:sp>
      <p:sp>
        <p:nvSpPr>
          <p:cNvPr id="205" name="Google Shape;205;p10"/>
          <p:cNvSpPr txBox="1">
            <a:spLocks noGrp="1"/>
          </p:cNvSpPr>
          <p:nvPr>
            <p:ph type="body" idx="1"/>
          </p:nvPr>
        </p:nvSpPr>
        <p:spPr>
          <a:xfrm>
            <a:off x="381000" y="1371600"/>
            <a:ext cx="83820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Clr>
                <a:schemeClr val="lt1"/>
              </a:buClr>
              <a:buSzPts val="3600"/>
              <a:buFont typeface="Happy Monkey"/>
              <a:buChar char="•"/>
            </a:pPr>
            <a:r>
              <a:rPr lang="en-US" sz="3600">
                <a:solidFill>
                  <a:schemeClr val="lt1"/>
                </a:solidFill>
                <a:latin typeface="Happy Monkey"/>
                <a:ea typeface="Happy Monkey"/>
                <a:cs typeface="Happy Monkey"/>
                <a:sym typeface="Happy Monkey"/>
              </a:rPr>
              <a:t>Taught weekly &amp; integrated in ELA</a:t>
            </a:r>
            <a:endParaRPr>
              <a:latin typeface="Happy Monkey"/>
              <a:ea typeface="Happy Monkey"/>
              <a:cs typeface="Happy Monkey"/>
              <a:sym typeface="Happy Monkey"/>
            </a:endParaRPr>
          </a:p>
          <a:p>
            <a:pPr marL="742950" lvl="1" indent="-285750" algn="l" rtl="0">
              <a:lnSpc>
                <a:spcPct val="140000"/>
              </a:lnSpc>
              <a:spcBef>
                <a:spcPts val="640"/>
              </a:spcBef>
              <a:spcAft>
                <a:spcPts val="0"/>
              </a:spcAft>
              <a:buClr>
                <a:schemeClr val="lt1"/>
              </a:buClr>
              <a:buSzPts val="3200"/>
              <a:buFont typeface="Happy Monkey"/>
              <a:buChar char="–"/>
            </a:pPr>
            <a:r>
              <a:rPr lang="en-US" sz="3200">
                <a:solidFill>
                  <a:schemeClr val="lt1"/>
                </a:solidFill>
                <a:latin typeface="Happy Monkey"/>
                <a:ea typeface="Happy Monkey"/>
                <a:cs typeface="Happy Monkey"/>
                <a:sym typeface="Happy Monkey"/>
              </a:rPr>
              <a:t>History</a:t>
            </a:r>
            <a:endParaRPr>
              <a:latin typeface="Happy Monkey"/>
              <a:ea typeface="Happy Monkey"/>
              <a:cs typeface="Happy Monkey"/>
              <a:sym typeface="Happy Monkey"/>
            </a:endParaRPr>
          </a:p>
          <a:p>
            <a:pPr marL="742950" lvl="1" indent="-285750" algn="l" rtl="0">
              <a:lnSpc>
                <a:spcPct val="140000"/>
              </a:lnSpc>
              <a:spcBef>
                <a:spcPts val="720"/>
              </a:spcBef>
              <a:spcAft>
                <a:spcPts val="0"/>
              </a:spcAft>
              <a:buClr>
                <a:schemeClr val="lt1"/>
              </a:buClr>
              <a:buSzPts val="3600"/>
              <a:buFont typeface="Happy Monkey"/>
              <a:buChar char="–"/>
            </a:pPr>
            <a:r>
              <a:rPr lang="en-US" sz="3600">
                <a:solidFill>
                  <a:schemeClr val="lt1"/>
                </a:solidFill>
                <a:latin typeface="Happy Monkey"/>
                <a:ea typeface="Happy Monkey"/>
                <a:cs typeface="Happy Monkey"/>
                <a:sym typeface="Happy Monkey"/>
              </a:rPr>
              <a:t>Civics</a:t>
            </a:r>
            <a:endParaRPr>
              <a:latin typeface="Happy Monkey"/>
              <a:ea typeface="Happy Monkey"/>
              <a:cs typeface="Happy Monkey"/>
              <a:sym typeface="Happy Monkey"/>
            </a:endParaRPr>
          </a:p>
          <a:p>
            <a:pPr marL="742950" lvl="1" indent="-285750" algn="l" rtl="0">
              <a:lnSpc>
                <a:spcPct val="140000"/>
              </a:lnSpc>
              <a:spcBef>
                <a:spcPts val="720"/>
              </a:spcBef>
              <a:spcAft>
                <a:spcPts val="0"/>
              </a:spcAft>
              <a:buClr>
                <a:schemeClr val="lt1"/>
              </a:buClr>
              <a:buSzPts val="3600"/>
              <a:buFont typeface="Happy Monkey"/>
              <a:buChar char="–"/>
            </a:pPr>
            <a:r>
              <a:rPr lang="en-US" sz="3600">
                <a:solidFill>
                  <a:schemeClr val="lt1"/>
                </a:solidFill>
                <a:latin typeface="Happy Monkey"/>
                <a:ea typeface="Happy Monkey"/>
                <a:cs typeface="Happy Monkey"/>
                <a:sym typeface="Happy Monkey"/>
              </a:rPr>
              <a:t>Economics</a:t>
            </a:r>
            <a:endParaRPr>
              <a:latin typeface="Happy Monkey"/>
              <a:ea typeface="Happy Monkey"/>
              <a:cs typeface="Happy Monkey"/>
              <a:sym typeface="Happy Monkey"/>
            </a:endParaRPr>
          </a:p>
          <a:p>
            <a:pPr marL="742950" lvl="1" indent="-285750" algn="l" rtl="0">
              <a:lnSpc>
                <a:spcPct val="140000"/>
              </a:lnSpc>
              <a:spcBef>
                <a:spcPts val="720"/>
              </a:spcBef>
              <a:spcAft>
                <a:spcPts val="0"/>
              </a:spcAft>
              <a:buClr>
                <a:schemeClr val="lt1"/>
              </a:buClr>
              <a:buSzPts val="3600"/>
              <a:buFont typeface="Happy Monkey"/>
              <a:buChar char="–"/>
            </a:pPr>
            <a:r>
              <a:rPr lang="en-US" sz="3600">
                <a:solidFill>
                  <a:schemeClr val="lt1"/>
                </a:solidFill>
                <a:latin typeface="Happy Monkey"/>
                <a:ea typeface="Happy Monkey"/>
                <a:cs typeface="Happy Monkey"/>
                <a:sym typeface="Happy Monkey"/>
              </a:rPr>
              <a:t>Geography</a:t>
            </a:r>
            <a:endParaRPr sz="3600">
              <a:latin typeface="Happy Monkey"/>
              <a:ea typeface="Happy Monkey"/>
              <a:cs typeface="Happy Monkey"/>
              <a:sym typeface="Happy Monke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body" idx="1"/>
          </p:nvPr>
        </p:nvSpPr>
        <p:spPr>
          <a:xfrm>
            <a:off x="381000" y="1295400"/>
            <a:ext cx="4603200" cy="2855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2800"/>
              <a:buFont typeface="Arial"/>
              <a:buChar char="•"/>
            </a:pPr>
            <a:r>
              <a:rPr lang="en-US" sz="2800">
                <a:solidFill>
                  <a:schemeClr val="lt1"/>
                </a:solidFill>
                <a:latin typeface="Happy Monkey"/>
                <a:ea typeface="Happy Monkey"/>
                <a:cs typeface="Happy Monkey"/>
                <a:sym typeface="Happy Monkey"/>
              </a:rPr>
              <a:t>A web based tool to help students make real gains in Reading and Mathematics. It includes assessments which measure students’ growth and performance  through personalized instruction. </a:t>
            </a:r>
            <a:r>
              <a:rPr lang="en-US" sz="2800">
                <a:solidFill>
                  <a:schemeClr val="lt1"/>
                </a:solidFill>
                <a:latin typeface="Arial"/>
                <a:ea typeface="Arial"/>
                <a:cs typeface="Arial"/>
                <a:sym typeface="Arial"/>
              </a:rPr>
              <a:t> </a:t>
            </a:r>
            <a:endParaRPr sz="2800">
              <a:solidFill>
                <a:schemeClr val="lt1"/>
              </a:solidFill>
            </a:endParaRPr>
          </a:p>
        </p:txBody>
      </p:sp>
      <p:pic>
        <p:nvPicPr>
          <p:cNvPr id="212" name="Google Shape;212;p11"/>
          <p:cNvPicPr preferRelativeResize="0"/>
          <p:nvPr/>
        </p:nvPicPr>
        <p:blipFill rotWithShape="1">
          <a:blip r:embed="rId3">
            <a:alphaModFix/>
          </a:blip>
          <a:srcRect/>
          <a:stretch/>
        </p:blipFill>
        <p:spPr>
          <a:xfrm>
            <a:off x="2421050" y="79125"/>
            <a:ext cx="4562475" cy="1000125"/>
          </a:xfrm>
          <a:prstGeom prst="rect">
            <a:avLst/>
          </a:prstGeom>
          <a:noFill/>
          <a:ln>
            <a:noFill/>
          </a:ln>
        </p:spPr>
      </p:pic>
      <p:sp>
        <p:nvSpPr>
          <p:cNvPr id="213" name="Google Shape;213;p11"/>
          <p:cNvSpPr/>
          <p:nvPr/>
        </p:nvSpPr>
        <p:spPr>
          <a:xfrm>
            <a:off x="5283875" y="1393146"/>
            <a:ext cx="3276600" cy="8835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rgbClr val="FFFFFF"/>
              </a:buClr>
              <a:buSzPts val="2400"/>
              <a:buFont typeface="Happy Monkey"/>
              <a:buChar char="●"/>
            </a:pPr>
            <a:r>
              <a:rPr lang="en-US" sz="2400">
                <a:solidFill>
                  <a:srgbClr val="FFFFFF"/>
                </a:solidFill>
                <a:latin typeface="Happy Monkey"/>
                <a:ea typeface="Happy Monkey"/>
                <a:cs typeface="Happy Monkey"/>
                <a:sym typeface="Happy Monkey"/>
              </a:rPr>
              <a:t>Portal access from scps website: </a:t>
            </a:r>
            <a:endParaRPr sz="2400">
              <a:solidFill>
                <a:srgbClr val="FFFFFF"/>
              </a:solidFill>
              <a:latin typeface="Happy Monkey"/>
              <a:ea typeface="Happy Monkey"/>
              <a:cs typeface="Happy Monkey"/>
              <a:sym typeface="Happy Monkey"/>
            </a:endParaRPr>
          </a:p>
          <a:p>
            <a:pPr marL="0" marR="0" lvl="0" indent="0" algn="l" rtl="0">
              <a:spcBef>
                <a:spcPts val="0"/>
              </a:spcBef>
              <a:spcAft>
                <a:spcPts val="0"/>
              </a:spcAft>
              <a:buClr>
                <a:schemeClr val="dk1"/>
              </a:buClr>
              <a:buSzPts val="2400"/>
              <a:buFont typeface="Times New Roman"/>
              <a:buNone/>
            </a:pPr>
            <a:endParaRPr sz="2400">
              <a:solidFill>
                <a:schemeClr val="dk1"/>
              </a:solidFill>
            </a:endParaRPr>
          </a:p>
        </p:txBody>
      </p:sp>
      <p:pic>
        <p:nvPicPr>
          <p:cNvPr id="214" name="Google Shape;214;p11" descr="Screen Clipping"/>
          <p:cNvPicPr preferRelativeResize="0"/>
          <p:nvPr/>
        </p:nvPicPr>
        <p:blipFill rotWithShape="1">
          <a:blip r:embed="rId4">
            <a:alphaModFix/>
          </a:blip>
          <a:srcRect/>
          <a:stretch/>
        </p:blipFill>
        <p:spPr>
          <a:xfrm>
            <a:off x="5792051" y="2590551"/>
            <a:ext cx="2768426" cy="3266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2"/>
          <p:cNvSpPr txBox="1">
            <a:spLocks noGrp="1"/>
          </p:cNvSpPr>
          <p:nvPr>
            <p:ph type="title"/>
          </p:nvPr>
        </p:nvSpPr>
        <p:spPr>
          <a:xfrm>
            <a:off x="609600" y="1524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5400" b="1">
                <a:solidFill>
                  <a:schemeClr val="lt1"/>
                </a:solidFill>
                <a:latin typeface="Happy Monkey"/>
                <a:ea typeface="Happy Monkey"/>
                <a:cs typeface="Happy Monkey"/>
                <a:sym typeface="Happy Monkey"/>
              </a:rPr>
              <a:t>Progress Monitoring</a:t>
            </a:r>
            <a:r>
              <a:rPr lang="en-US" sz="5400" b="1">
                <a:solidFill>
                  <a:schemeClr val="lt1"/>
                </a:solidFill>
                <a:latin typeface="Arial"/>
                <a:ea typeface="Arial"/>
                <a:cs typeface="Arial"/>
                <a:sym typeface="Arial"/>
              </a:rPr>
              <a:t> </a:t>
            </a:r>
            <a:endParaRPr/>
          </a:p>
        </p:txBody>
      </p:sp>
      <p:sp>
        <p:nvSpPr>
          <p:cNvPr id="221" name="Google Shape;221;p12"/>
          <p:cNvSpPr txBox="1">
            <a:spLocks noGrp="1"/>
          </p:cNvSpPr>
          <p:nvPr>
            <p:ph type="body" idx="1"/>
          </p:nvPr>
        </p:nvSpPr>
        <p:spPr>
          <a:xfrm>
            <a:off x="228600" y="1274625"/>
            <a:ext cx="8534400" cy="4377000"/>
          </a:xfrm>
          <a:prstGeom prst="rect">
            <a:avLst/>
          </a:prstGeom>
          <a:noFill/>
          <a:ln>
            <a:noFill/>
          </a:ln>
        </p:spPr>
        <p:txBody>
          <a:bodyPr spcFirstLastPara="1" wrap="square" lIns="91425" tIns="45700" rIns="91425" bIns="45700" anchor="t" anchorCtr="0">
            <a:noAutofit/>
          </a:bodyPr>
          <a:lstStyle/>
          <a:p>
            <a:pPr marL="342900" lvl="0" indent="-292100" algn="l" rtl="0">
              <a:lnSpc>
                <a:spcPct val="90000"/>
              </a:lnSpc>
              <a:spcBef>
                <a:spcPts val="640"/>
              </a:spcBef>
              <a:spcAft>
                <a:spcPts val="0"/>
              </a:spcAft>
              <a:buClr>
                <a:schemeClr val="lt1"/>
              </a:buClr>
              <a:buSzPts val="2400"/>
              <a:buFont typeface="Arial"/>
              <a:buChar char="•"/>
            </a:pPr>
            <a:r>
              <a:rPr lang="en-US" sz="2400" b="1">
                <a:solidFill>
                  <a:schemeClr val="lt1"/>
                </a:solidFill>
                <a:latin typeface="Happy Monkey"/>
                <a:ea typeface="Happy Monkey"/>
                <a:cs typeface="Happy Monkey"/>
                <a:sym typeface="Happy Monkey"/>
              </a:rPr>
              <a:t>Our Progress Monitoring will be assessments and teacher observations.</a:t>
            </a:r>
            <a:r>
              <a:rPr lang="en-US" sz="2400">
                <a:solidFill>
                  <a:schemeClr val="lt1"/>
                </a:solidFill>
                <a:latin typeface="Happy Monkey"/>
                <a:ea typeface="Happy Monkey"/>
                <a:cs typeface="Happy Monkey"/>
                <a:sym typeface="Happy Monkey"/>
              </a:rPr>
              <a:t> </a:t>
            </a:r>
            <a:endParaRPr sz="2400">
              <a:latin typeface="Happy Monkey"/>
              <a:ea typeface="Happy Monkey"/>
              <a:cs typeface="Happy Monkey"/>
              <a:sym typeface="Happy Monkey"/>
            </a:endParaRPr>
          </a:p>
          <a:p>
            <a:pPr marL="342900" lvl="0" indent="-139700" algn="l" rtl="0">
              <a:lnSpc>
                <a:spcPct val="90000"/>
              </a:lnSpc>
              <a:spcBef>
                <a:spcPts val="640"/>
              </a:spcBef>
              <a:spcAft>
                <a:spcPts val="0"/>
              </a:spcAft>
              <a:buClr>
                <a:schemeClr val="dk1"/>
              </a:buClr>
              <a:buSzPts val="3200"/>
              <a:buFont typeface="Arial"/>
              <a:buNone/>
            </a:pPr>
            <a:endParaRPr sz="2400">
              <a:latin typeface="Happy Monkey"/>
              <a:ea typeface="Happy Monkey"/>
              <a:cs typeface="Happy Monkey"/>
              <a:sym typeface="Happy Monkey"/>
            </a:endParaRPr>
          </a:p>
          <a:p>
            <a:pPr marL="342900" lvl="0" indent="-292100" algn="l" rtl="0">
              <a:lnSpc>
                <a:spcPct val="90000"/>
              </a:lnSpc>
              <a:spcBef>
                <a:spcPts val="640"/>
              </a:spcBef>
              <a:spcAft>
                <a:spcPts val="0"/>
              </a:spcAft>
              <a:buClr>
                <a:schemeClr val="lt1"/>
              </a:buClr>
              <a:buSzPts val="2400"/>
              <a:buFont typeface="Happy Monkey"/>
              <a:buChar char="•"/>
            </a:pPr>
            <a:r>
              <a:rPr lang="en-US" sz="2400" b="1">
                <a:solidFill>
                  <a:schemeClr val="lt1"/>
                </a:solidFill>
                <a:latin typeface="Happy Monkey"/>
                <a:ea typeface="Happy Monkey"/>
                <a:cs typeface="Happy Monkey"/>
                <a:sym typeface="Happy Monkey"/>
              </a:rPr>
              <a:t>FSA (Florida Standards Assessment) will be administered in the spring (early April for Reading FSA &amp; early May for Math FSA) FSA is aligned to our Florida Standards. We will have more information available later in the year. There will be an FSA Information Night after the new year (2021). Last year’s FSA PowerPoint is posted to our 3rd Grade Weebly homepage: </a:t>
            </a:r>
            <a:r>
              <a:rPr lang="en-US" sz="2400" b="1" u="sng">
                <a:solidFill>
                  <a:srgbClr val="FFFFFF"/>
                </a:solidFill>
                <a:latin typeface="Happy Monkey"/>
                <a:ea typeface="Happy Monkey"/>
                <a:cs typeface="Happy Monkey"/>
                <a:sym typeface="Happy Monkey"/>
                <a:hlinkClick r:id="rId3"/>
              </a:rPr>
              <a:t>www.heathrowthirdgrade.weebly.com</a:t>
            </a:r>
            <a:endParaRPr sz="2400" b="1">
              <a:solidFill>
                <a:schemeClr val="lt1"/>
              </a:solidFill>
              <a:latin typeface="Happy Monkey"/>
              <a:ea typeface="Happy Monkey"/>
              <a:cs typeface="Happy Monkey"/>
              <a:sym typeface="Happy Monkey"/>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title"/>
          </p:nvPr>
        </p:nvSpPr>
        <p:spPr>
          <a:xfrm>
            <a:off x="800100" y="533400"/>
            <a:ext cx="7772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latin typeface="Happy Monkey"/>
                <a:ea typeface="Happy Monkey"/>
                <a:cs typeface="Happy Monkey"/>
                <a:sym typeface="Happy Monkey"/>
              </a:rPr>
              <a:t>MATH</a:t>
            </a:r>
            <a:endParaRPr>
              <a:latin typeface="Happy Monkey"/>
              <a:ea typeface="Happy Monkey"/>
              <a:cs typeface="Happy Monkey"/>
              <a:sym typeface="Happy Monkey"/>
            </a:endParaRPr>
          </a:p>
        </p:txBody>
      </p:sp>
      <p:sp>
        <p:nvSpPr>
          <p:cNvPr id="228" name="Google Shape;228;p13"/>
          <p:cNvSpPr txBox="1">
            <a:spLocks noGrp="1"/>
          </p:cNvSpPr>
          <p:nvPr>
            <p:ph type="body" idx="1"/>
          </p:nvPr>
        </p:nvSpPr>
        <p:spPr>
          <a:xfrm>
            <a:off x="266700" y="1717425"/>
            <a:ext cx="8610600" cy="4663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Emphasis on use of manipulatives and higher-level thinking skills</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Consumable books</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On-line resources on “Think Central Go Math (Elementary)”</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Memorize multiplication facts 1 through 12</a:t>
            </a:r>
            <a:endParaRPr>
              <a:latin typeface="Happy Monkey"/>
              <a:ea typeface="Happy Monkey"/>
              <a:cs typeface="Happy Monkey"/>
              <a:sym typeface="Happy Monke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latin typeface="Happy Monkey"/>
                <a:ea typeface="Happy Monkey"/>
                <a:cs typeface="Happy Monkey"/>
                <a:sym typeface="Happy Monkey"/>
              </a:rPr>
              <a:t>SCIENCE</a:t>
            </a:r>
            <a:endParaRPr>
              <a:latin typeface="Happy Monkey"/>
              <a:ea typeface="Happy Monkey"/>
              <a:cs typeface="Happy Monkey"/>
              <a:sym typeface="Happy Monkey"/>
            </a:endParaRPr>
          </a:p>
        </p:txBody>
      </p:sp>
      <p:sp>
        <p:nvSpPr>
          <p:cNvPr id="235" name="Google Shape;235;p14"/>
          <p:cNvSpPr txBox="1">
            <a:spLocks noGrp="1"/>
          </p:cNvSpPr>
          <p:nvPr>
            <p:ph type="body" idx="1"/>
          </p:nvPr>
        </p:nvSpPr>
        <p:spPr>
          <a:xfrm>
            <a:off x="762000" y="1219200"/>
            <a:ext cx="7772400" cy="4876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Bodies of Knowledge:   </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Arial"/>
              <a:buNone/>
            </a:pPr>
            <a:r>
              <a:rPr lang="en-US" sz="3000">
                <a:solidFill>
                  <a:schemeClr val="lt1"/>
                </a:solidFill>
                <a:latin typeface="Happy Monkey"/>
                <a:ea typeface="Happy Monkey"/>
                <a:cs typeface="Happy Monkey"/>
                <a:sym typeface="Happy Monkey"/>
              </a:rPr>
              <a:t>			Physical, Earth, and Life Science</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Taught daily</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Labs / activities</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Use of scientific method</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Tested in 5</a:t>
            </a:r>
            <a:r>
              <a:rPr lang="en-US" sz="3000" baseline="30000">
                <a:solidFill>
                  <a:schemeClr val="lt1"/>
                </a:solidFill>
                <a:latin typeface="Happy Monkey"/>
                <a:ea typeface="Happy Monkey"/>
                <a:cs typeface="Happy Monkey"/>
                <a:sym typeface="Happy Monkey"/>
              </a:rPr>
              <a:t>th</a:t>
            </a:r>
            <a:r>
              <a:rPr lang="en-US" sz="3000">
                <a:solidFill>
                  <a:schemeClr val="lt1"/>
                </a:solidFill>
                <a:latin typeface="Happy Monkey"/>
                <a:ea typeface="Happy Monkey"/>
                <a:cs typeface="Happy Monkey"/>
                <a:sym typeface="Happy Monkey"/>
              </a:rPr>
              <a:t> grade on FCAT</a:t>
            </a:r>
            <a:endParaRPr>
              <a:latin typeface="Happy Monkey"/>
              <a:ea typeface="Happy Monkey"/>
              <a:cs typeface="Happy Monkey"/>
              <a:sym typeface="Happy Monkey"/>
            </a:endParaRPr>
          </a:p>
          <a:p>
            <a:pPr marL="342900" lvl="0" indent="-342900" algn="l" rtl="0">
              <a:spcBef>
                <a:spcPts val="600"/>
              </a:spcBef>
              <a:spcAft>
                <a:spcPts val="0"/>
              </a:spcAft>
              <a:buClr>
                <a:schemeClr val="lt1"/>
              </a:buClr>
              <a:buSzPts val="3000"/>
              <a:buFont typeface="Happy Monkey"/>
              <a:buChar char="•"/>
            </a:pPr>
            <a:r>
              <a:rPr lang="en-US" sz="3000">
                <a:solidFill>
                  <a:schemeClr val="lt1"/>
                </a:solidFill>
                <a:latin typeface="Happy Monkey"/>
                <a:ea typeface="Happy Monkey"/>
                <a:cs typeface="Happy Monkey"/>
                <a:sym typeface="Happy Monkey"/>
              </a:rPr>
              <a:t>Consumable books</a:t>
            </a:r>
            <a:endParaRPr>
              <a:latin typeface="Happy Monkey"/>
              <a:ea typeface="Happy Monkey"/>
              <a:cs typeface="Happy Monkey"/>
              <a:sym typeface="Happy Monke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chemeClr val="lt1"/>
                </a:solidFill>
                <a:latin typeface="Happy Monkey"/>
                <a:ea typeface="Happy Monkey"/>
                <a:cs typeface="Happy Monkey"/>
                <a:sym typeface="Happy Monkey"/>
              </a:rPr>
              <a:t>For our health &amp; safety during the Pandemic…</a:t>
            </a:r>
            <a:endParaRPr sz="3800">
              <a:latin typeface="Happy Monkey"/>
              <a:ea typeface="Happy Monkey"/>
              <a:cs typeface="Happy Monkey"/>
              <a:sym typeface="Happy Monkey"/>
            </a:endParaRPr>
          </a:p>
        </p:txBody>
      </p:sp>
      <p:sp>
        <p:nvSpPr>
          <p:cNvPr id="242" name="Google Shape;242;p15"/>
          <p:cNvSpPr txBox="1">
            <a:spLocks noGrp="1"/>
          </p:cNvSpPr>
          <p:nvPr>
            <p:ph type="body" idx="1"/>
          </p:nvPr>
        </p:nvSpPr>
        <p:spPr>
          <a:xfrm>
            <a:off x="215950" y="1415575"/>
            <a:ext cx="8761500" cy="4604100"/>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lt1"/>
              </a:buClr>
              <a:buSzPts val="2000"/>
              <a:buFont typeface="Arial"/>
              <a:buChar char="•"/>
            </a:pPr>
            <a:r>
              <a:rPr lang="en-US" sz="2000">
                <a:solidFill>
                  <a:schemeClr val="lt1"/>
                </a:solidFill>
                <a:latin typeface="Happy Monkey"/>
                <a:ea typeface="Happy Monkey"/>
                <a:cs typeface="Happy Monkey"/>
                <a:sym typeface="Happy Monkey"/>
              </a:rPr>
              <a:t>Masks should be worn at all times on campus with the exception of lunch and recess or when socially distanced. We suggest a spare mask be put in your child’s backpack.</a:t>
            </a:r>
            <a:r>
              <a:rPr lang="en-US" sz="2000">
                <a:solidFill>
                  <a:schemeClr val="lt1"/>
                </a:solidFill>
                <a:latin typeface="Arial"/>
                <a:ea typeface="Arial"/>
                <a:cs typeface="Arial"/>
                <a:sym typeface="Arial"/>
              </a:rPr>
              <a:t> </a:t>
            </a:r>
            <a:endParaRPr sz="2000">
              <a:solidFill>
                <a:schemeClr val="lt1"/>
              </a:solidFill>
              <a:latin typeface="Arial"/>
              <a:ea typeface="Arial"/>
              <a:cs typeface="Arial"/>
              <a:sym typeface="Arial"/>
            </a:endParaRPr>
          </a:p>
          <a:p>
            <a:pPr marL="342900" lvl="0" indent="-368300" algn="l" rtl="0">
              <a:spcBef>
                <a:spcPts val="0"/>
              </a:spcBef>
              <a:spcAft>
                <a:spcPts val="0"/>
              </a:spcAft>
              <a:buClr>
                <a:schemeClr val="lt1"/>
              </a:buClr>
              <a:buSzPts val="2200"/>
              <a:buFont typeface="Happy Monkey"/>
              <a:buChar char="•"/>
            </a:pPr>
            <a:r>
              <a:rPr lang="en-US" sz="2000">
                <a:solidFill>
                  <a:schemeClr val="lt1"/>
                </a:solidFill>
                <a:latin typeface="Happy Monkey"/>
                <a:ea typeface="Happy Monkey"/>
                <a:cs typeface="Happy Monkey"/>
                <a:sym typeface="Happy Monkey"/>
              </a:rPr>
              <a:t>We are unfortunately unable to have Dividends on campus at this time.  We still encourage parents to register as a Dividend:</a:t>
            </a:r>
            <a:r>
              <a:rPr lang="en-US" sz="2800">
                <a:solidFill>
                  <a:srgbClr val="FFFFFF"/>
                </a:solidFill>
                <a:latin typeface="Happy Monkey"/>
                <a:ea typeface="Happy Monkey"/>
                <a:cs typeface="Happy Monkey"/>
                <a:sym typeface="Happy Monkey"/>
              </a:rPr>
              <a:t> </a:t>
            </a:r>
            <a:r>
              <a:rPr lang="en-US" sz="1700" u="sng">
                <a:solidFill>
                  <a:srgbClr val="FFFFFF"/>
                </a:solidFill>
                <a:latin typeface="Happy Monkey"/>
                <a:ea typeface="Happy Monkey"/>
                <a:cs typeface="Happy Monkey"/>
                <a:sym typeface="Happy Monkey"/>
                <a:hlinkClick r:id="rId3"/>
              </a:rPr>
              <a:t>https://dvd.scps.k12.fl.us/</a:t>
            </a:r>
            <a:endParaRPr sz="2000">
              <a:solidFill>
                <a:schemeClr val="lt1"/>
              </a:solidFill>
              <a:latin typeface="Happy Monkey"/>
              <a:ea typeface="Happy Monkey"/>
              <a:cs typeface="Happy Monkey"/>
              <a:sym typeface="Happy Monkey"/>
            </a:endParaRPr>
          </a:p>
          <a:p>
            <a:pPr marL="342900" lvl="0" indent="-355600" algn="l" rtl="0">
              <a:spcBef>
                <a:spcPts val="0"/>
              </a:spcBef>
              <a:spcAft>
                <a:spcPts val="0"/>
              </a:spcAft>
              <a:buClr>
                <a:schemeClr val="lt1"/>
              </a:buClr>
              <a:buSzPts val="2000"/>
              <a:buFont typeface="Happy Monkey"/>
              <a:buChar char="•"/>
            </a:pPr>
            <a:r>
              <a:rPr lang="en-US" sz="2000">
                <a:solidFill>
                  <a:schemeClr val="lt1"/>
                </a:solidFill>
                <a:latin typeface="Happy Monkey"/>
                <a:ea typeface="Happy Monkey"/>
                <a:cs typeface="Happy Monkey"/>
                <a:sym typeface="Happy Monkey"/>
              </a:rPr>
              <a:t>Parents are unable to join their students for lunch on campus until further notice. </a:t>
            </a:r>
            <a:endParaRPr sz="2200">
              <a:latin typeface="Happy Monkey"/>
              <a:ea typeface="Happy Monkey"/>
              <a:cs typeface="Happy Monkey"/>
              <a:sym typeface="Happy Monkey"/>
            </a:endParaRPr>
          </a:p>
          <a:p>
            <a:pPr marL="342900" lvl="0" indent="-355600" algn="l" rtl="0">
              <a:spcBef>
                <a:spcPts val="600"/>
              </a:spcBef>
              <a:spcAft>
                <a:spcPts val="0"/>
              </a:spcAft>
              <a:buClr>
                <a:schemeClr val="lt1"/>
              </a:buClr>
              <a:buSzPts val="2000"/>
              <a:buFont typeface="Happy Monkey"/>
              <a:buChar char="•"/>
            </a:pPr>
            <a:r>
              <a:rPr lang="en-US" sz="2000">
                <a:solidFill>
                  <a:schemeClr val="lt1"/>
                </a:solidFill>
                <a:latin typeface="Happy Monkey"/>
                <a:ea typeface="Happy Monkey"/>
                <a:cs typeface="Happy Monkey"/>
                <a:sym typeface="Happy Monkey"/>
              </a:rPr>
              <a:t>No birthday treats can be brought to school &amp; shared. </a:t>
            </a:r>
            <a:endParaRPr sz="2200">
              <a:latin typeface="Happy Monkey"/>
              <a:ea typeface="Happy Monkey"/>
              <a:cs typeface="Happy Monkey"/>
              <a:sym typeface="Happy Monkey"/>
            </a:endParaRPr>
          </a:p>
          <a:p>
            <a:pPr marL="342900" lvl="0" indent="-355600" algn="l" rtl="0">
              <a:spcBef>
                <a:spcPts val="600"/>
              </a:spcBef>
              <a:spcAft>
                <a:spcPts val="0"/>
              </a:spcAft>
              <a:buClr>
                <a:schemeClr val="lt1"/>
              </a:buClr>
              <a:buSzPts val="2000"/>
              <a:buFont typeface="Happy Monkey"/>
              <a:buChar char="•"/>
            </a:pPr>
            <a:r>
              <a:rPr lang="en-US" sz="2000">
                <a:solidFill>
                  <a:schemeClr val="lt1"/>
                </a:solidFill>
                <a:latin typeface="Happy Monkey"/>
                <a:ea typeface="Happy Monkey"/>
                <a:cs typeface="Happy Monkey"/>
                <a:sym typeface="Happy Monkey"/>
              </a:rPr>
              <a:t>Field trips will not be schedule this school year until further notice.</a:t>
            </a:r>
            <a:endParaRPr sz="2200">
              <a:latin typeface="Happy Monkey"/>
              <a:ea typeface="Happy Monkey"/>
              <a:cs typeface="Happy Monkey"/>
              <a:sym typeface="Happy Monkey"/>
            </a:endParaRPr>
          </a:p>
          <a:p>
            <a:pPr marL="342900" lvl="0" indent="-355600" algn="l" rtl="0">
              <a:spcBef>
                <a:spcPts val="600"/>
              </a:spcBef>
              <a:spcAft>
                <a:spcPts val="0"/>
              </a:spcAft>
              <a:buClr>
                <a:schemeClr val="lt1"/>
              </a:buClr>
              <a:buSzPts val="2000"/>
              <a:buFont typeface="Happy Monkey"/>
              <a:buChar char="•"/>
            </a:pPr>
            <a:r>
              <a:rPr lang="en-US" sz="2000">
                <a:solidFill>
                  <a:schemeClr val="lt1"/>
                </a:solidFill>
                <a:latin typeface="Happy Monkey"/>
                <a:ea typeface="Happy Monkey"/>
                <a:cs typeface="Happy Monkey"/>
                <a:sym typeface="Happy Monkey"/>
              </a:rPr>
              <a:t>Conferences will be held virtually via Google Meet or phone towards the end of Quarter 1.  </a:t>
            </a:r>
            <a:endParaRPr sz="18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9460292c7a_0_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800">
                <a:solidFill>
                  <a:schemeClr val="lt1"/>
                </a:solidFill>
                <a:latin typeface="Happy Monkey"/>
                <a:ea typeface="Happy Monkey"/>
                <a:cs typeface="Happy Monkey"/>
                <a:sym typeface="Happy Monkey"/>
              </a:rPr>
              <a:t>Questions?</a:t>
            </a:r>
            <a:endParaRPr sz="3800">
              <a:latin typeface="Happy Monkey"/>
              <a:ea typeface="Happy Monkey"/>
              <a:cs typeface="Happy Monkey"/>
              <a:sym typeface="Happy Monkey"/>
            </a:endParaRPr>
          </a:p>
        </p:txBody>
      </p:sp>
      <p:sp>
        <p:nvSpPr>
          <p:cNvPr id="249" name="Google Shape;249;g9460292c7a_0_19"/>
          <p:cNvSpPr txBox="1">
            <a:spLocks noGrp="1"/>
          </p:cNvSpPr>
          <p:nvPr>
            <p:ph type="body" idx="1"/>
          </p:nvPr>
        </p:nvSpPr>
        <p:spPr>
          <a:xfrm>
            <a:off x="215950" y="1491775"/>
            <a:ext cx="8761500" cy="4604100"/>
          </a:xfrm>
          <a:prstGeom prst="rect">
            <a:avLst/>
          </a:prstGeom>
          <a:noFill/>
          <a:ln>
            <a:noFill/>
          </a:ln>
        </p:spPr>
        <p:txBody>
          <a:bodyPr spcFirstLastPara="1" wrap="square" lIns="91425" tIns="45700" rIns="91425" bIns="45700" anchor="t" anchorCtr="0">
            <a:noAutofit/>
          </a:bodyPr>
          <a:lstStyle/>
          <a:p>
            <a:pPr marL="342900" lvl="0" indent="-406400" algn="ctr" rtl="0">
              <a:spcBef>
                <a:spcPts val="600"/>
              </a:spcBef>
              <a:spcAft>
                <a:spcPts val="0"/>
              </a:spcAft>
              <a:buClr>
                <a:schemeClr val="lt1"/>
              </a:buClr>
              <a:buSzPts val="2800"/>
              <a:buFont typeface="Happy Monkey"/>
              <a:buChar char="•"/>
            </a:pPr>
            <a:r>
              <a:rPr lang="en-US" sz="2800">
                <a:solidFill>
                  <a:schemeClr val="lt1"/>
                </a:solidFill>
                <a:latin typeface="Happy Monkey"/>
                <a:ea typeface="Happy Monkey"/>
                <a:cs typeface="Happy Monkey"/>
                <a:sym typeface="Happy Monkey"/>
              </a:rPr>
              <a:t>If we were not able to answer your questions with our Curriculum Night Google Slides, please email them to all 3 of us or “pop on” to our 3rd Grade Curriculum Night Q &amp; A any time from 7:00pm-7:30pm on Thursday, August 27th. </a:t>
            </a:r>
            <a:endParaRPr sz="2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600">
                <a:solidFill>
                  <a:schemeClr val="lt1"/>
                </a:solidFill>
                <a:latin typeface="Arial"/>
                <a:ea typeface="Arial"/>
                <a:cs typeface="Arial"/>
                <a:sym typeface="Arial"/>
              </a:rPr>
              <a:t>“</a:t>
            </a:r>
            <a:r>
              <a:rPr lang="en-US" sz="3600">
                <a:solidFill>
                  <a:schemeClr val="lt1"/>
                </a:solidFill>
                <a:latin typeface="Happy Monkey"/>
                <a:ea typeface="Happy Monkey"/>
                <a:cs typeface="Happy Monkey"/>
                <a:sym typeface="Happy Monkey"/>
              </a:rPr>
              <a:t>Equity through Excellence</a:t>
            </a:r>
            <a:r>
              <a:rPr lang="en-US" sz="3600">
                <a:latin typeface="Happy Monkey"/>
                <a:ea typeface="Happy Monkey"/>
                <a:cs typeface="Happy Monkey"/>
                <a:sym typeface="Happy Monkey"/>
              </a:rPr>
              <a:t>” </a:t>
            </a:r>
            <a:endParaRPr>
              <a:latin typeface="Happy Monkey"/>
              <a:ea typeface="Happy Monkey"/>
              <a:cs typeface="Happy Monkey"/>
              <a:sym typeface="Happy Monkey"/>
            </a:endParaRPr>
          </a:p>
        </p:txBody>
      </p:sp>
      <p:pic>
        <p:nvPicPr>
          <p:cNvPr id="106" name="Google Shape;106;p2" descr="Seminole County Public Schools - Wikipedia, the free encyclopedia"/>
          <p:cNvPicPr preferRelativeResize="0">
            <a:picLocks noGrp="1"/>
          </p:cNvPicPr>
          <p:nvPr>
            <p:ph type="body" idx="1"/>
          </p:nvPr>
        </p:nvPicPr>
        <p:blipFill rotWithShape="1">
          <a:blip r:embed="rId3">
            <a:alphaModFix/>
          </a:blip>
          <a:srcRect/>
          <a:stretch/>
        </p:blipFill>
        <p:spPr>
          <a:xfrm>
            <a:off x="3191027" y="2297814"/>
            <a:ext cx="2282825" cy="2466975"/>
          </a:xfrm>
          <a:prstGeom prst="rect">
            <a:avLst/>
          </a:prstGeom>
          <a:noFill/>
          <a:ln>
            <a:noFill/>
          </a:ln>
        </p:spPr>
      </p:pic>
      <p:sp>
        <p:nvSpPr>
          <p:cNvPr id="107" name="Google Shape;107;p2"/>
          <p:cNvSpPr txBox="1"/>
          <p:nvPr/>
        </p:nvSpPr>
        <p:spPr>
          <a:xfrm>
            <a:off x="155688" y="1545133"/>
            <a:ext cx="8915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400"/>
              <a:buFont typeface="Arial"/>
              <a:buNone/>
            </a:pPr>
            <a:r>
              <a:rPr lang="en-US" sz="2400" i="0" u="none" strike="noStrike" cap="none">
                <a:solidFill>
                  <a:schemeClr val="lt1"/>
                </a:solidFill>
                <a:latin typeface="Happy Monkey"/>
                <a:ea typeface="Happy Monkey"/>
                <a:cs typeface="Happy Monkey"/>
                <a:sym typeface="Happy Monkey"/>
              </a:rPr>
              <a:t>One Year’s Growth in One Year’s Time</a:t>
            </a:r>
            <a:endParaRPr>
              <a:latin typeface="Happy Monkey"/>
              <a:ea typeface="Happy Monkey"/>
              <a:cs typeface="Happy Monkey"/>
              <a:sym typeface="Happy Monkey"/>
            </a:endParaRPr>
          </a:p>
        </p:txBody>
      </p:sp>
      <p:pic>
        <p:nvPicPr>
          <p:cNvPr id="108" name="Google Shape;108;p2"/>
          <p:cNvPicPr preferRelativeResize="0"/>
          <p:nvPr/>
        </p:nvPicPr>
        <p:blipFill rotWithShape="1">
          <a:blip r:embed="rId4">
            <a:alphaModFix/>
          </a:blip>
          <a:srcRect/>
          <a:stretch/>
        </p:blipFill>
        <p:spPr>
          <a:xfrm rot="-1583145">
            <a:off x="5916613" y="2713038"/>
            <a:ext cx="2801937" cy="1320800"/>
          </a:xfrm>
          <a:prstGeom prst="rect">
            <a:avLst/>
          </a:prstGeom>
          <a:noFill/>
          <a:ln>
            <a:noFill/>
          </a:ln>
        </p:spPr>
      </p:pic>
      <p:pic>
        <p:nvPicPr>
          <p:cNvPr id="109" name="Google Shape;109;p2"/>
          <p:cNvPicPr preferRelativeResize="0"/>
          <p:nvPr/>
        </p:nvPicPr>
        <p:blipFill rotWithShape="1">
          <a:blip r:embed="rId4">
            <a:alphaModFix/>
          </a:blip>
          <a:srcRect/>
          <a:stretch/>
        </p:blipFill>
        <p:spPr>
          <a:xfrm rot="-1365925">
            <a:off x="117475" y="4972050"/>
            <a:ext cx="3165475" cy="1244600"/>
          </a:xfrm>
          <a:prstGeom prst="rect">
            <a:avLst/>
          </a:prstGeom>
          <a:noFill/>
          <a:ln>
            <a:noFill/>
          </a:ln>
        </p:spPr>
      </p:pic>
      <p:pic>
        <p:nvPicPr>
          <p:cNvPr id="110" name="Google Shape;110;p2"/>
          <p:cNvPicPr preferRelativeResize="0"/>
          <p:nvPr/>
        </p:nvPicPr>
        <p:blipFill rotWithShape="1">
          <a:blip r:embed="rId4">
            <a:alphaModFix/>
          </a:blip>
          <a:srcRect/>
          <a:stretch/>
        </p:blipFill>
        <p:spPr>
          <a:xfrm rot="1056566">
            <a:off x="5245100" y="4470400"/>
            <a:ext cx="3790950" cy="1901825"/>
          </a:xfrm>
          <a:prstGeom prst="rect">
            <a:avLst/>
          </a:prstGeom>
          <a:noFill/>
          <a:ln>
            <a:noFill/>
          </a:ln>
        </p:spPr>
      </p:pic>
      <p:sp>
        <p:nvSpPr>
          <p:cNvPr id="111" name="Google Shape;111;p2"/>
          <p:cNvSpPr txBox="1"/>
          <p:nvPr/>
        </p:nvSpPr>
        <p:spPr>
          <a:xfrm rot="-1353980">
            <a:off x="495646" y="5372488"/>
            <a:ext cx="2741609" cy="7477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i="0" u="none" strike="noStrike" cap="none">
                <a:solidFill>
                  <a:schemeClr val="dk1"/>
                </a:solidFill>
                <a:latin typeface="Happy Monkey"/>
                <a:ea typeface="Happy Monkey"/>
                <a:cs typeface="Happy Monkey"/>
                <a:sym typeface="Happy Monkey"/>
              </a:rPr>
              <a:t>Rigorous Instruction</a:t>
            </a:r>
            <a:endParaRPr>
              <a:latin typeface="Happy Monkey"/>
              <a:ea typeface="Happy Monkey"/>
              <a:cs typeface="Happy Monkey"/>
              <a:sym typeface="Happy Monkey"/>
            </a:endParaRPr>
          </a:p>
        </p:txBody>
      </p:sp>
      <p:sp>
        <p:nvSpPr>
          <p:cNvPr id="112" name="Google Shape;112;p2"/>
          <p:cNvSpPr txBox="1"/>
          <p:nvPr/>
        </p:nvSpPr>
        <p:spPr>
          <a:xfrm rot="-1643803">
            <a:off x="5839144" y="3130702"/>
            <a:ext cx="3124206" cy="3385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i="0" u="none" strike="noStrike" cap="none">
                <a:solidFill>
                  <a:schemeClr val="dk1"/>
                </a:solidFill>
                <a:latin typeface="Happy Monkey"/>
                <a:ea typeface="Happy Monkey"/>
                <a:cs typeface="Happy Monkey"/>
                <a:sym typeface="Happy Monkey"/>
              </a:rPr>
              <a:t>Growth Mindset</a:t>
            </a:r>
            <a:endParaRPr>
              <a:latin typeface="Happy Monkey"/>
              <a:ea typeface="Happy Monkey"/>
              <a:cs typeface="Happy Monkey"/>
              <a:sym typeface="Happy Monkey"/>
            </a:endParaRPr>
          </a:p>
        </p:txBody>
      </p:sp>
      <p:sp>
        <p:nvSpPr>
          <p:cNvPr id="113" name="Google Shape;113;p2"/>
          <p:cNvSpPr txBox="1"/>
          <p:nvPr/>
        </p:nvSpPr>
        <p:spPr>
          <a:xfrm rot="1008643">
            <a:off x="5478463" y="5121781"/>
            <a:ext cx="374173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   </a:t>
            </a:r>
            <a:r>
              <a:rPr lang="en-US" sz="1600" i="0" u="none" strike="noStrike" cap="none">
                <a:solidFill>
                  <a:schemeClr val="dk1"/>
                </a:solidFill>
                <a:latin typeface="Happy Monkey"/>
                <a:ea typeface="Happy Monkey"/>
                <a:cs typeface="Happy Monkey"/>
                <a:sym typeface="Happy Monkey"/>
              </a:rPr>
              <a:t>         Build Positive Relationships and Culture</a:t>
            </a:r>
            <a:endParaRPr>
              <a:latin typeface="Happy Monkey"/>
              <a:ea typeface="Happy Monkey"/>
              <a:cs typeface="Happy Monkey"/>
              <a:sym typeface="Happy Monkey"/>
            </a:endParaRPr>
          </a:p>
        </p:txBody>
      </p:sp>
      <p:pic>
        <p:nvPicPr>
          <p:cNvPr id="114" name="Google Shape;114;p2"/>
          <p:cNvPicPr preferRelativeResize="0"/>
          <p:nvPr/>
        </p:nvPicPr>
        <p:blipFill rotWithShape="1">
          <a:blip r:embed="rId5">
            <a:alphaModFix/>
          </a:blip>
          <a:srcRect/>
          <a:stretch/>
        </p:blipFill>
        <p:spPr>
          <a:xfrm>
            <a:off x="3727937" y="4638623"/>
            <a:ext cx="1054213" cy="840250"/>
          </a:xfrm>
          <a:prstGeom prst="rect">
            <a:avLst/>
          </a:prstGeom>
          <a:noFill/>
          <a:ln>
            <a:noFill/>
          </a:ln>
        </p:spPr>
      </p:pic>
      <p:sp>
        <p:nvSpPr>
          <p:cNvPr id="115" name="Google Shape;115;p2"/>
          <p:cNvSpPr/>
          <p:nvPr/>
        </p:nvSpPr>
        <p:spPr>
          <a:xfrm rot="1402185">
            <a:off x="-33338" y="2676525"/>
            <a:ext cx="3330576" cy="1528763"/>
          </a:xfrm>
          <a:prstGeom prst="leftRightArrow">
            <a:avLst>
              <a:gd name="adj1" fmla="val 50000"/>
              <a:gd name="adj2" fmla="val 50037"/>
            </a:avLst>
          </a:prstGeom>
          <a:solidFill>
            <a:schemeClr val="accent1"/>
          </a:solid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Times New Roman"/>
              <a:buNone/>
            </a:pPr>
            <a:endParaRPr sz="1600" b="0" i="0" u="none" strike="noStrike" cap="none">
              <a:solidFill>
                <a:schemeClr val="dk1"/>
              </a:solidFill>
              <a:latin typeface="Arial"/>
              <a:ea typeface="Arial"/>
              <a:cs typeface="Arial"/>
              <a:sym typeface="Arial"/>
            </a:endParaRPr>
          </a:p>
        </p:txBody>
      </p:sp>
      <p:sp>
        <p:nvSpPr>
          <p:cNvPr id="116" name="Google Shape;116;p2"/>
          <p:cNvSpPr txBox="1"/>
          <p:nvPr/>
        </p:nvSpPr>
        <p:spPr>
          <a:xfrm rot="1415011">
            <a:off x="119062" y="3291217"/>
            <a:ext cx="31623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i="0" u="none" strike="noStrike" cap="none">
                <a:solidFill>
                  <a:schemeClr val="dk1"/>
                </a:solidFill>
                <a:latin typeface="Happy Monkey"/>
                <a:ea typeface="Happy Monkey"/>
                <a:cs typeface="Happy Monkey"/>
                <a:sym typeface="Happy Monkey"/>
              </a:rPr>
              <a:t>Monitor with Feedback</a:t>
            </a:r>
            <a:endParaRPr>
              <a:latin typeface="Happy Monkey"/>
              <a:ea typeface="Happy Monkey"/>
              <a:cs typeface="Happy Monkey"/>
              <a:sym typeface="Happy Monke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par>
                                <p:cTn id="8" presetID="10" presetClass="entr" presetSubtype="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1000"/>
                                        <p:tgtEl>
                                          <p:spTgt spid="106"/>
                                        </p:tgtEl>
                                      </p:cBhvr>
                                    </p:animEffect>
                                  </p:childTnLst>
                                </p:cTn>
                              </p:par>
                              <p:par>
                                <p:cTn id="11" presetID="10" presetClass="entr" presetSubtype="0" fill="hold" nodeType="withEffect">
                                  <p:stCondLst>
                                    <p:cond delay="0"/>
                                  </p:stCondLst>
                                  <p:childTnLst>
                                    <p:set>
                                      <p:cBhvr>
                                        <p:cTn id="12" dur="1" fill="hold">
                                          <p:stCondLst>
                                            <p:cond delay="0"/>
                                          </p:stCondLst>
                                        </p:cTn>
                                        <p:tgtEl>
                                          <p:spTgt spid="107"/>
                                        </p:tgtEl>
                                        <p:attrNameLst>
                                          <p:attrName>style.visibility</p:attrName>
                                        </p:attrNameLst>
                                      </p:cBhvr>
                                      <p:to>
                                        <p:strVal val="visible"/>
                                      </p:to>
                                    </p:set>
                                    <p:animEffect transition="in" filter="fade">
                                      <p:cBhvr>
                                        <p:cTn id="13" dur="1000"/>
                                        <p:tgtEl>
                                          <p:spTgt spid="107"/>
                                        </p:tgtEl>
                                      </p:cBhvr>
                                    </p:animEffect>
                                  </p:childTnLst>
                                </p:cTn>
                              </p:par>
                              <p:par>
                                <p:cTn id="14" presetID="10" presetClass="entr" presetSubtype="0" fill="hold" nodeType="withEffect">
                                  <p:stCondLst>
                                    <p:cond delay="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1000"/>
                                        <p:tgtEl>
                                          <p:spTgt spid="108"/>
                                        </p:tgtEl>
                                      </p:cBhvr>
                                    </p:animEffect>
                                  </p:childTnLst>
                                </p:cTn>
                              </p:par>
                              <p:par>
                                <p:cTn id="17" presetID="10" presetClass="entr" presetSubtype="0"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fade">
                                      <p:cBhvr>
                                        <p:cTn id="19" dur="1000"/>
                                        <p:tgtEl>
                                          <p:spTgt spid="109"/>
                                        </p:tgtEl>
                                      </p:cBhvr>
                                    </p:animEffect>
                                  </p:childTnLst>
                                </p:cTn>
                              </p:par>
                              <p:par>
                                <p:cTn id="20" presetID="10" presetClass="entr" presetSubtype="0" fill="hold" nodeType="with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1000"/>
                                        <p:tgtEl>
                                          <p:spTgt spid="110"/>
                                        </p:tgtEl>
                                      </p:cBhvr>
                                    </p:animEffect>
                                  </p:childTnLst>
                                </p:cTn>
                              </p:par>
                              <p:par>
                                <p:cTn id="23" presetID="10" presetClass="entr" presetSubtype="0" fill="hold" nodeType="with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fade">
                                      <p:cBhvr>
                                        <p:cTn id="25" dur="1000"/>
                                        <p:tgtEl>
                                          <p:spTgt spid="111"/>
                                        </p:tgtEl>
                                      </p:cBhvr>
                                    </p:animEffect>
                                  </p:childTnLst>
                                </p:cTn>
                              </p:par>
                              <p:par>
                                <p:cTn id="26" presetID="10" presetClass="entr" presetSubtype="0"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fade">
                                      <p:cBhvr>
                                        <p:cTn id="28" dur="1000"/>
                                        <p:tgtEl>
                                          <p:spTgt spid="112"/>
                                        </p:tgtEl>
                                      </p:cBhvr>
                                    </p:animEffect>
                                  </p:childTnLst>
                                </p:cTn>
                              </p:par>
                              <p:par>
                                <p:cTn id="29" presetID="10" presetClass="entr" presetSubtype="0"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fade">
                                      <p:cBhvr>
                                        <p:cTn id="31" dur="1000"/>
                                        <p:tgtEl>
                                          <p:spTgt spid="113"/>
                                        </p:tgtEl>
                                      </p:cBhvr>
                                    </p:animEffect>
                                  </p:childTnLst>
                                </p:cTn>
                              </p:par>
                              <p:par>
                                <p:cTn id="32" presetID="10" presetClass="entr" presetSubtype="0" fill="hold"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1000"/>
                                        <p:tgtEl>
                                          <p:spTgt spid="114"/>
                                        </p:tgtEl>
                                      </p:cBhvr>
                                    </p:animEffect>
                                  </p:childTnLst>
                                </p:cTn>
                              </p:par>
                              <p:par>
                                <p:cTn id="35" presetID="10" presetClass="entr" presetSubtype="0" fill="hold" nodeType="with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childTnLst>
                                </p:cTn>
                              </p:par>
                              <p:par>
                                <p:cTn id="38" presetID="10" presetClass="entr" presetSubtype="0" fill="hold" nodeType="with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fade">
                                      <p:cBhvr>
                                        <p:cTn id="40"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1517650" y="717550"/>
            <a:ext cx="52578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a:solidFill>
                  <a:schemeClr val="lt1"/>
                </a:solidFill>
              </a:rPr>
              <a:t>GROWTH MINDSET</a:t>
            </a:r>
            <a:endParaRPr/>
          </a:p>
        </p:txBody>
      </p:sp>
      <p:sp>
        <p:nvSpPr>
          <p:cNvPr id="123" name="Google Shape;123;p3"/>
          <p:cNvSpPr/>
          <p:nvPr/>
        </p:nvSpPr>
        <p:spPr>
          <a:xfrm>
            <a:off x="523009" y="2230438"/>
            <a:ext cx="1447800" cy="838200"/>
          </a:xfrm>
          <a:prstGeom prst="wedgeRoundRectCallout">
            <a:avLst>
              <a:gd name="adj1" fmla="val -20833"/>
              <a:gd name="adj2" fmla="val 62500"/>
              <a:gd name="adj3" fmla="val 0"/>
            </a:avLst>
          </a:prstGeom>
          <a:gradFill>
            <a:gsLst>
              <a:gs pos="0">
                <a:srgbClr val="7B7B7B"/>
              </a:gs>
              <a:gs pos="100000">
                <a:schemeClr val="dk1"/>
              </a:gs>
            </a:gsLst>
            <a:path path="circle">
              <a:fillToRect l="50000" t="50000" r="50000" b="50000"/>
            </a:path>
            <a:tileRect/>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4" name="Google Shape;124;p3"/>
          <p:cNvSpPr txBox="1"/>
          <p:nvPr/>
        </p:nvSpPr>
        <p:spPr>
          <a:xfrm>
            <a:off x="381000" y="1639888"/>
            <a:ext cx="2971800" cy="4619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Architects Daughter"/>
              <a:buNone/>
            </a:pPr>
            <a:r>
              <a:rPr lang="en-US" sz="2400" b="1" i="0" u="none" strike="noStrike" cap="none">
                <a:solidFill>
                  <a:schemeClr val="lt1"/>
                </a:solidFill>
                <a:latin typeface="Architects Daughter"/>
                <a:ea typeface="Architects Daughter"/>
                <a:cs typeface="Architects Daughter"/>
                <a:sym typeface="Architects Daughter"/>
              </a:rPr>
              <a:t>Instead of thinking…</a:t>
            </a:r>
            <a:endParaRPr/>
          </a:p>
        </p:txBody>
      </p:sp>
      <p:sp>
        <p:nvSpPr>
          <p:cNvPr id="125" name="Google Shape;125;p3"/>
          <p:cNvSpPr txBox="1"/>
          <p:nvPr/>
        </p:nvSpPr>
        <p:spPr>
          <a:xfrm>
            <a:off x="533400" y="2371725"/>
            <a:ext cx="144780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I give up!</a:t>
            </a:r>
            <a:endParaRPr/>
          </a:p>
        </p:txBody>
      </p:sp>
      <p:sp>
        <p:nvSpPr>
          <p:cNvPr id="126" name="Google Shape;126;p3"/>
          <p:cNvSpPr/>
          <p:nvPr/>
        </p:nvSpPr>
        <p:spPr>
          <a:xfrm>
            <a:off x="3459480" y="1633538"/>
            <a:ext cx="2209800" cy="838200"/>
          </a:xfrm>
          <a:prstGeom prst="wedgeRoundRectCallout">
            <a:avLst>
              <a:gd name="adj1" fmla="val -20833"/>
              <a:gd name="adj2" fmla="val 62500"/>
              <a:gd name="adj3" fmla="val 0"/>
            </a:avLst>
          </a:prstGeom>
          <a:gradFill>
            <a:gsLst>
              <a:gs pos="0">
                <a:srgbClr val="7B7B7B"/>
              </a:gs>
              <a:gs pos="100000">
                <a:schemeClr val="dk1"/>
              </a:gs>
            </a:gsLst>
            <a:path path="circle">
              <a:fillToRect l="50000" t="50000" r="50000" b="50000"/>
            </a:path>
            <a:tileRect/>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This is too hard!</a:t>
            </a:r>
            <a:endParaRPr/>
          </a:p>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7" name="Google Shape;127;p3"/>
          <p:cNvSpPr/>
          <p:nvPr/>
        </p:nvSpPr>
        <p:spPr>
          <a:xfrm>
            <a:off x="2179320" y="2590800"/>
            <a:ext cx="1752600" cy="1295400"/>
          </a:xfrm>
          <a:prstGeom prst="wedgeRoundRectCallout">
            <a:avLst>
              <a:gd name="adj1" fmla="val -20833"/>
              <a:gd name="adj2" fmla="val 62500"/>
              <a:gd name="adj3" fmla="val 0"/>
            </a:avLst>
          </a:prstGeom>
          <a:gradFill>
            <a:gsLst>
              <a:gs pos="0">
                <a:srgbClr val="7B7B7B"/>
              </a:gs>
              <a:gs pos="100000">
                <a:schemeClr val="dk1"/>
              </a:gs>
            </a:gsLst>
            <a:path path="circle">
              <a:fillToRect l="50000" t="50000" r="50000" b="50000"/>
            </a:path>
            <a:tileRect/>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8" name="Google Shape;128;p3"/>
          <p:cNvSpPr txBox="1"/>
          <p:nvPr/>
        </p:nvSpPr>
        <p:spPr>
          <a:xfrm>
            <a:off x="2438400" y="2638425"/>
            <a:ext cx="1828800"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I always make mistakes!</a:t>
            </a:r>
            <a:endParaRPr/>
          </a:p>
        </p:txBody>
      </p:sp>
      <p:sp>
        <p:nvSpPr>
          <p:cNvPr id="129" name="Google Shape;129;p3"/>
          <p:cNvSpPr txBox="1"/>
          <p:nvPr/>
        </p:nvSpPr>
        <p:spPr>
          <a:xfrm>
            <a:off x="4484688" y="3006725"/>
            <a:ext cx="175260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Architects Daughter"/>
              <a:buNone/>
            </a:pPr>
            <a:r>
              <a:rPr lang="en-US" sz="2400" b="1" i="0" u="none" strike="noStrike" cap="none">
                <a:solidFill>
                  <a:schemeClr val="lt1"/>
                </a:solidFill>
                <a:latin typeface="Architects Daughter"/>
                <a:ea typeface="Architects Daughter"/>
                <a:cs typeface="Architects Daughter"/>
                <a:sym typeface="Architects Daughter"/>
              </a:rPr>
              <a:t>Think…</a:t>
            </a:r>
            <a:endParaRPr/>
          </a:p>
        </p:txBody>
      </p:sp>
      <p:sp>
        <p:nvSpPr>
          <p:cNvPr id="130" name="Google Shape;130;p3"/>
          <p:cNvSpPr/>
          <p:nvPr/>
        </p:nvSpPr>
        <p:spPr>
          <a:xfrm>
            <a:off x="6775450" y="4518025"/>
            <a:ext cx="1828800" cy="1600200"/>
          </a:xfrm>
          <a:prstGeom prst="wedgeEllipseCallout">
            <a:avLst>
              <a:gd name="adj1" fmla="val -20833"/>
              <a:gd name="adj2" fmla="val 62500"/>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3"/>
          <p:cNvSpPr txBox="1"/>
          <p:nvPr/>
        </p:nvSpPr>
        <p:spPr>
          <a:xfrm>
            <a:off x="7086600" y="4724400"/>
            <a:ext cx="1828800" cy="12001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Arial"/>
              <a:buNone/>
            </a:pPr>
            <a:r>
              <a:rPr lang="en-US" sz="2400" b="0" i="0" u="none" strike="noStrike" cap="none">
                <a:solidFill>
                  <a:srgbClr val="002060"/>
                </a:solidFill>
                <a:latin typeface="Arial"/>
                <a:ea typeface="Arial"/>
                <a:cs typeface="Arial"/>
                <a:sym typeface="Arial"/>
              </a:rPr>
              <a:t>Mistakes help me improve!</a:t>
            </a:r>
            <a:endParaRPr/>
          </a:p>
        </p:txBody>
      </p:sp>
      <p:sp>
        <p:nvSpPr>
          <p:cNvPr id="132" name="Google Shape;132;p3"/>
          <p:cNvSpPr/>
          <p:nvPr/>
        </p:nvSpPr>
        <p:spPr>
          <a:xfrm>
            <a:off x="4203700" y="3881438"/>
            <a:ext cx="2209800" cy="1905000"/>
          </a:xfrm>
          <a:prstGeom prst="wedgeEllipseCallout">
            <a:avLst>
              <a:gd name="adj1" fmla="val -20833"/>
              <a:gd name="adj2" fmla="val 62500"/>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3" name="Google Shape;133;p3"/>
          <p:cNvSpPr txBox="1"/>
          <p:nvPr/>
        </p:nvSpPr>
        <p:spPr>
          <a:xfrm>
            <a:off x="4610100" y="4049713"/>
            <a:ext cx="1828800" cy="15700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Arial"/>
              <a:buNone/>
            </a:pPr>
            <a:r>
              <a:rPr lang="en-US" sz="2400" b="0" i="0" u="none" strike="noStrike" cap="none">
                <a:solidFill>
                  <a:srgbClr val="002060"/>
                </a:solidFill>
                <a:latin typeface="Arial"/>
                <a:ea typeface="Arial"/>
                <a:cs typeface="Arial"/>
                <a:sym typeface="Arial"/>
              </a:rPr>
              <a:t>This may take more time and effort!</a:t>
            </a:r>
            <a:endParaRPr/>
          </a:p>
        </p:txBody>
      </p:sp>
      <p:sp>
        <p:nvSpPr>
          <p:cNvPr id="134" name="Google Shape;134;p3"/>
          <p:cNvSpPr/>
          <p:nvPr/>
        </p:nvSpPr>
        <p:spPr>
          <a:xfrm>
            <a:off x="6248400" y="2133600"/>
            <a:ext cx="1828800" cy="2057400"/>
          </a:xfrm>
          <a:prstGeom prst="wedgeEllipseCallout">
            <a:avLst>
              <a:gd name="adj1" fmla="val -20833"/>
              <a:gd name="adj2" fmla="val 62500"/>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5" name="Google Shape;135;p3"/>
          <p:cNvSpPr txBox="1"/>
          <p:nvPr/>
        </p:nvSpPr>
        <p:spPr>
          <a:xfrm>
            <a:off x="6434138" y="2386013"/>
            <a:ext cx="18288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2060"/>
              </a:buClr>
              <a:buSzPts val="2400"/>
              <a:buFont typeface="Arial"/>
              <a:buNone/>
            </a:pPr>
            <a:r>
              <a:rPr lang="en-US" sz="2400" b="0" i="0" u="none" strike="noStrike" cap="none">
                <a:solidFill>
                  <a:srgbClr val="002060"/>
                </a:solidFill>
                <a:latin typeface="Arial"/>
                <a:ea typeface="Arial"/>
                <a:cs typeface="Arial"/>
                <a:sym typeface="Arial"/>
              </a:rPr>
              <a:t>I will keep trying and learn how to do this!</a:t>
            </a:r>
            <a:endParaRPr/>
          </a:p>
        </p:txBody>
      </p:sp>
      <p:pic>
        <p:nvPicPr>
          <p:cNvPr id="136" name="Google Shape;136;p3" descr="http://www.clipartkid.com/images/512/bible-study-outline-on-frustration-bible-study-outlines-G8Afsj-clipart.jpg"/>
          <p:cNvPicPr preferRelativeResize="0"/>
          <p:nvPr/>
        </p:nvPicPr>
        <p:blipFill rotWithShape="1">
          <a:blip r:embed="rId3">
            <a:alphaModFix/>
          </a:blip>
          <a:srcRect/>
          <a:stretch/>
        </p:blipFill>
        <p:spPr>
          <a:xfrm>
            <a:off x="861406" y="4157663"/>
            <a:ext cx="1352550" cy="1628775"/>
          </a:xfrm>
          <a:prstGeom prst="rect">
            <a:avLst/>
          </a:prstGeom>
          <a:noFill/>
          <a:ln>
            <a:noFill/>
          </a:ln>
        </p:spPr>
      </p:pic>
      <p:pic>
        <p:nvPicPr>
          <p:cNvPr id="137" name="Google Shape;137;p3" descr="Image result for successful kid face clipart"/>
          <p:cNvPicPr preferRelativeResize="0"/>
          <p:nvPr/>
        </p:nvPicPr>
        <p:blipFill rotWithShape="1">
          <a:blip r:embed="rId4">
            <a:alphaModFix/>
          </a:blip>
          <a:srcRect/>
          <a:stretch/>
        </p:blipFill>
        <p:spPr>
          <a:xfrm>
            <a:off x="7239000" y="533400"/>
            <a:ext cx="1600200" cy="1390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p:nvPr/>
        </p:nvSpPr>
        <p:spPr>
          <a:xfrm>
            <a:off x="1780057" y="304800"/>
            <a:ext cx="5287025"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i="0" u="none" strike="noStrike" cap="none">
                <a:solidFill>
                  <a:schemeClr val="lt1"/>
                </a:solidFill>
                <a:latin typeface="Happy Monkey"/>
                <a:ea typeface="Happy Monkey"/>
                <a:cs typeface="Happy Monkey"/>
                <a:sym typeface="Happy Monkey"/>
              </a:rPr>
              <a:t>Take Home Folders</a:t>
            </a:r>
            <a:endParaRPr>
              <a:latin typeface="Happy Monkey"/>
              <a:ea typeface="Happy Monkey"/>
              <a:cs typeface="Happy Monkey"/>
              <a:sym typeface="Happy Monkey"/>
            </a:endParaRPr>
          </a:p>
        </p:txBody>
      </p:sp>
      <p:sp>
        <p:nvSpPr>
          <p:cNvPr id="144" name="Google Shape;144;p4"/>
          <p:cNvSpPr/>
          <p:nvPr/>
        </p:nvSpPr>
        <p:spPr>
          <a:xfrm>
            <a:off x="342900" y="1628250"/>
            <a:ext cx="8458200" cy="37857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lt1"/>
              </a:buClr>
              <a:buSzPts val="2400"/>
              <a:buFont typeface="Happy Monkey"/>
              <a:buChar char="●"/>
            </a:pPr>
            <a:r>
              <a:rPr lang="en-US" sz="2400" b="1">
                <a:solidFill>
                  <a:schemeClr val="lt1"/>
                </a:solidFill>
                <a:latin typeface="Happy Monkey"/>
                <a:ea typeface="Happy Monkey"/>
                <a:cs typeface="Happy Monkey"/>
                <a:sym typeface="Happy Monkey"/>
              </a:rPr>
              <a:t>Take Home Folders should come to school </a:t>
            </a:r>
            <a:r>
              <a:rPr lang="en-US" sz="2400" b="1" u="sng">
                <a:solidFill>
                  <a:schemeClr val="lt1"/>
                </a:solidFill>
                <a:latin typeface="Happy Monkey"/>
                <a:ea typeface="Happy Monkey"/>
                <a:cs typeface="Happy Monkey"/>
                <a:sym typeface="Happy Monkey"/>
              </a:rPr>
              <a:t>DAILY.</a:t>
            </a:r>
            <a:endParaRPr sz="800">
              <a:latin typeface="Happy Monkey"/>
              <a:ea typeface="Happy Monkey"/>
              <a:cs typeface="Happy Monkey"/>
              <a:sym typeface="Happy Monkey"/>
            </a:endParaRPr>
          </a:p>
          <a:p>
            <a:pPr marL="457200" marR="0" lvl="0" indent="-381000" algn="l" rtl="0">
              <a:spcBef>
                <a:spcPts val="0"/>
              </a:spcBef>
              <a:spcAft>
                <a:spcPts val="0"/>
              </a:spcAft>
              <a:buClr>
                <a:schemeClr val="lt1"/>
              </a:buClr>
              <a:buSzPts val="2400"/>
              <a:buFont typeface="Happy Monkey"/>
              <a:buChar char="●"/>
            </a:pPr>
            <a:r>
              <a:rPr lang="en-US" sz="2400" b="1">
                <a:solidFill>
                  <a:schemeClr val="lt1"/>
                </a:solidFill>
                <a:latin typeface="Happy Monkey"/>
                <a:ea typeface="Happy Monkey"/>
                <a:cs typeface="Happy Monkey"/>
                <a:sym typeface="Happy Monkey"/>
              </a:rPr>
              <a:t>Graded papers will be sent home in the “To Be Left at Home” pocket of the Take Home Folder.  If your child happens to score a “D or F” on a test, you will find it in the “Bring Right Back” pocket with a “please sign and return” stamp.</a:t>
            </a:r>
            <a:endParaRPr sz="800">
              <a:latin typeface="Happy Monkey"/>
              <a:ea typeface="Happy Monkey"/>
              <a:cs typeface="Happy Monkey"/>
              <a:sym typeface="Happy Monkey"/>
            </a:endParaRPr>
          </a:p>
          <a:p>
            <a:pPr marL="457200" marR="0" lvl="0" indent="-381000" algn="l" rtl="0">
              <a:spcBef>
                <a:spcPts val="0"/>
              </a:spcBef>
              <a:spcAft>
                <a:spcPts val="0"/>
              </a:spcAft>
              <a:buClr>
                <a:schemeClr val="lt1"/>
              </a:buClr>
              <a:buSzPts val="2400"/>
              <a:buFont typeface="Happy Monkey"/>
              <a:buChar char="●"/>
            </a:pPr>
            <a:r>
              <a:rPr lang="en-US" sz="2400" b="1">
                <a:solidFill>
                  <a:schemeClr val="lt1"/>
                </a:solidFill>
                <a:latin typeface="Happy Monkey"/>
                <a:ea typeface="Happy Monkey"/>
                <a:cs typeface="Happy Monkey"/>
                <a:sym typeface="Happy Monkey"/>
              </a:rPr>
              <a:t>Please review ALL papers with your child on a daily basis.  </a:t>
            </a:r>
            <a:endParaRPr sz="2400" b="1">
              <a:solidFill>
                <a:schemeClr val="lt1"/>
              </a:solidFill>
              <a:latin typeface="Happy Monkey"/>
              <a:ea typeface="Happy Monkey"/>
              <a:cs typeface="Happy Monkey"/>
              <a:sym typeface="Happy Monkey"/>
            </a:endParaRPr>
          </a:p>
          <a:p>
            <a:pPr marL="457200" marR="0" lvl="0" indent="-381000" algn="l" rtl="0">
              <a:spcBef>
                <a:spcPts val="0"/>
              </a:spcBef>
              <a:spcAft>
                <a:spcPts val="0"/>
              </a:spcAft>
              <a:buClr>
                <a:schemeClr val="lt1"/>
              </a:buClr>
              <a:buSzPts val="2400"/>
              <a:buFont typeface="Happy Monkey"/>
              <a:buChar char="●"/>
            </a:pPr>
            <a:r>
              <a:rPr lang="en-US" sz="2400" b="1">
                <a:solidFill>
                  <a:schemeClr val="lt1"/>
                </a:solidFill>
                <a:latin typeface="Happy Monkey"/>
                <a:ea typeface="Happy Monkey"/>
                <a:cs typeface="Happy Monkey"/>
                <a:sym typeface="Happy Monkey"/>
              </a:rPr>
              <a:t>Spelling and vocabulary words can be found in the page protector of the Take Home Folder.</a:t>
            </a:r>
            <a:endParaRPr sz="2400" b="1">
              <a:solidFill>
                <a:schemeClr val="lt1"/>
              </a:solidFill>
              <a:latin typeface="Happy Monkey"/>
              <a:ea typeface="Happy Monkey"/>
              <a:cs typeface="Happy Monkey"/>
              <a:sym typeface="Happy Monkey"/>
            </a:endParaRPr>
          </a:p>
          <a:p>
            <a:pPr marL="0" marR="0" lvl="0" indent="0" algn="l" rtl="0">
              <a:spcBef>
                <a:spcPts val="0"/>
              </a:spcBef>
              <a:spcAft>
                <a:spcPts val="0"/>
              </a:spcAft>
              <a:buNone/>
            </a:pPr>
            <a:endParaRPr sz="800">
              <a:latin typeface="Happy Monkey"/>
              <a:ea typeface="Happy Monkey"/>
              <a:cs typeface="Happy Monkey"/>
              <a:sym typeface="Happy Monkey"/>
            </a:endParaRPr>
          </a:p>
        </p:txBody>
      </p:sp>
      <p:pic>
        <p:nvPicPr>
          <p:cNvPr id="145" name="Google Shape;145;p4" descr="MCj04260580000[1]"/>
          <p:cNvPicPr preferRelativeResize="0"/>
          <p:nvPr/>
        </p:nvPicPr>
        <p:blipFill rotWithShape="1">
          <a:blip r:embed="rId3">
            <a:alphaModFix/>
          </a:blip>
          <a:srcRect/>
          <a:stretch/>
        </p:blipFill>
        <p:spPr>
          <a:xfrm>
            <a:off x="7239000" y="46038"/>
            <a:ext cx="1524000" cy="140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p:nvPr/>
        </p:nvSpPr>
        <p:spPr>
          <a:xfrm>
            <a:off x="598625" y="267825"/>
            <a:ext cx="8192400" cy="78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900">
                <a:solidFill>
                  <a:schemeClr val="lt1"/>
                </a:solidFill>
                <a:latin typeface="Happy Monkey"/>
                <a:ea typeface="Happy Monkey"/>
                <a:cs typeface="Happy Monkey"/>
                <a:sym typeface="Happy Monkey"/>
              </a:rPr>
              <a:t>ELA &amp; Social Studies Homework</a:t>
            </a:r>
            <a:endParaRPr sz="800">
              <a:latin typeface="Happy Monkey"/>
              <a:ea typeface="Happy Monkey"/>
              <a:cs typeface="Happy Monkey"/>
              <a:sym typeface="Happy Monkey"/>
            </a:endParaRPr>
          </a:p>
        </p:txBody>
      </p:sp>
      <p:sp>
        <p:nvSpPr>
          <p:cNvPr id="152" name="Google Shape;152;p5"/>
          <p:cNvSpPr/>
          <p:nvPr/>
        </p:nvSpPr>
        <p:spPr>
          <a:xfrm>
            <a:off x="166900" y="884427"/>
            <a:ext cx="4052700" cy="5444400"/>
          </a:xfrm>
          <a:prstGeom prst="rect">
            <a:avLst/>
          </a:prstGeom>
          <a:noFill/>
          <a:ln>
            <a:noFill/>
          </a:ln>
        </p:spPr>
        <p:txBody>
          <a:bodyPr spcFirstLastPara="1" wrap="square" lIns="91425" tIns="45700" rIns="91425" bIns="45700" anchor="t" anchorCtr="0">
            <a:spAutoFit/>
          </a:bodyPr>
          <a:lstStyle/>
          <a:p>
            <a:pPr marL="457200" marR="0" lvl="0" indent="-349250" algn="l" rtl="0">
              <a:spcBef>
                <a:spcPts val="0"/>
              </a:spcBef>
              <a:spcAft>
                <a:spcPts val="0"/>
              </a:spcAft>
              <a:buClr>
                <a:schemeClr val="lt1"/>
              </a:buClr>
              <a:buSzPts val="1900"/>
              <a:buFont typeface="Happy Monkey"/>
              <a:buChar char="●"/>
            </a:pPr>
            <a:r>
              <a:rPr lang="en-US" sz="1900" b="1">
                <a:solidFill>
                  <a:schemeClr val="lt1"/>
                </a:solidFill>
                <a:latin typeface="Happy Monkey"/>
                <a:ea typeface="Happy Monkey"/>
                <a:cs typeface="Happy Monkey"/>
                <a:sym typeface="Happy Monkey"/>
              </a:rPr>
              <a:t>D</a:t>
            </a:r>
            <a:r>
              <a:rPr lang="en-US" sz="1700" b="1">
                <a:solidFill>
                  <a:schemeClr val="lt1"/>
                </a:solidFill>
                <a:latin typeface="Happy Monkey"/>
                <a:ea typeface="Happy Monkey"/>
                <a:cs typeface="Happy Monkey"/>
                <a:sym typeface="Happy Monkey"/>
              </a:rPr>
              <a:t>aily reading homework- students should be reading a book of interest at their ability level for at least 20 minutes a day. Please record minutes in planner (bottom yellow box labled “reading minutes” on  a daily basis * please let me know if &amp; when they are ready to take an AR Quiz to show comprehension of the book.</a:t>
            </a:r>
            <a:endParaRPr sz="1700" b="1">
              <a:solidFill>
                <a:schemeClr val="lt1"/>
              </a:solidFill>
              <a:latin typeface="Happy Monkey"/>
              <a:ea typeface="Happy Monkey"/>
              <a:cs typeface="Happy Monkey"/>
              <a:sym typeface="Happy Monkey"/>
            </a:endParaRPr>
          </a:p>
          <a:p>
            <a:pPr marL="457200" marR="0" lvl="0" indent="0" algn="l" rtl="0">
              <a:spcBef>
                <a:spcPts val="0"/>
              </a:spcBef>
              <a:spcAft>
                <a:spcPts val="0"/>
              </a:spcAft>
              <a:buNone/>
            </a:pPr>
            <a:endParaRPr sz="1700" b="1">
              <a:solidFill>
                <a:schemeClr val="lt1"/>
              </a:solidFill>
              <a:latin typeface="Happy Monkey"/>
              <a:ea typeface="Happy Monkey"/>
              <a:cs typeface="Happy Monkey"/>
              <a:sym typeface="Happy Monkey"/>
            </a:endParaRPr>
          </a:p>
          <a:p>
            <a:pPr marL="457200" marR="0" lvl="0" indent="-336550" algn="l" rtl="0">
              <a:spcBef>
                <a:spcPts val="0"/>
              </a:spcBef>
              <a:spcAft>
                <a:spcPts val="0"/>
              </a:spcAft>
              <a:buClr>
                <a:schemeClr val="lt1"/>
              </a:buClr>
              <a:buSzPts val="1700"/>
              <a:buFont typeface="Happy Monkey"/>
              <a:buChar char="●"/>
            </a:pPr>
            <a:r>
              <a:rPr lang="en-US" sz="1700" b="1">
                <a:solidFill>
                  <a:schemeClr val="lt1"/>
                </a:solidFill>
                <a:latin typeface="Happy Monkey"/>
                <a:ea typeface="Happy Monkey"/>
                <a:cs typeface="Happy Monkey"/>
                <a:sym typeface="Happy Monkey"/>
              </a:rPr>
              <a:t>Spelling &amp; Vocabulary practice is flexible.  We have been reviewing multiple ways to practice, including Google Slides on our Google Classroom, flash cards, &amp; writing in their spiral notebooks.</a:t>
            </a:r>
            <a:endParaRPr sz="1700" b="1">
              <a:solidFill>
                <a:schemeClr val="lt1"/>
              </a:solidFill>
              <a:latin typeface="Happy Monkey"/>
              <a:ea typeface="Happy Monkey"/>
              <a:cs typeface="Happy Monkey"/>
              <a:sym typeface="Happy Monkey"/>
            </a:endParaRPr>
          </a:p>
          <a:p>
            <a:pPr marL="0" marR="0" lvl="0" indent="0" algn="l" rtl="0">
              <a:spcBef>
                <a:spcPts val="0"/>
              </a:spcBef>
              <a:spcAft>
                <a:spcPts val="0"/>
              </a:spcAft>
              <a:buNone/>
            </a:pPr>
            <a:endParaRPr>
              <a:latin typeface="Happy Monkey"/>
              <a:ea typeface="Happy Monkey"/>
              <a:cs typeface="Happy Monkey"/>
              <a:sym typeface="Happy Monkey"/>
            </a:endParaRPr>
          </a:p>
          <a:p>
            <a:pPr marL="457200" marR="0" lvl="0" indent="-254000" algn="l" rtl="0">
              <a:spcBef>
                <a:spcPts val="0"/>
              </a:spcBef>
              <a:spcAft>
                <a:spcPts val="0"/>
              </a:spcAft>
              <a:buClr>
                <a:schemeClr val="dk1"/>
              </a:buClr>
              <a:buSzPts val="3200"/>
              <a:buFont typeface="Arial"/>
              <a:buNone/>
            </a:pPr>
            <a:endParaRPr sz="3200" b="1">
              <a:solidFill>
                <a:schemeClr val="lt1"/>
              </a:solidFill>
              <a:latin typeface="Happy Monkey"/>
              <a:ea typeface="Happy Monkey"/>
              <a:cs typeface="Happy Monkey"/>
              <a:sym typeface="Happy Monkey"/>
            </a:endParaRPr>
          </a:p>
          <a:p>
            <a:pPr marL="0" marR="0" lvl="0" indent="0" algn="l" rtl="0">
              <a:spcBef>
                <a:spcPts val="0"/>
              </a:spcBef>
              <a:spcAft>
                <a:spcPts val="0"/>
              </a:spcAft>
              <a:buNone/>
            </a:pPr>
            <a:endParaRPr sz="2800" b="1">
              <a:solidFill>
                <a:schemeClr val="lt1"/>
              </a:solidFill>
              <a:latin typeface="Happy Monkey"/>
              <a:ea typeface="Happy Monkey"/>
              <a:cs typeface="Happy Monkey"/>
              <a:sym typeface="Happy Monkey"/>
            </a:endParaRPr>
          </a:p>
        </p:txBody>
      </p:sp>
      <p:sp>
        <p:nvSpPr>
          <p:cNvPr id="153" name="Google Shape;153;p5"/>
          <p:cNvSpPr txBox="1"/>
          <p:nvPr/>
        </p:nvSpPr>
        <p:spPr>
          <a:xfrm>
            <a:off x="1838525" y="4740650"/>
            <a:ext cx="1640100" cy="2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4" name="Google Shape;154;p5"/>
          <p:cNvPicPr preferRelativeResize="0"/>
          <p:nvPr/>
        </p:nvPicPr>
        <p:blipFill>
          <a:blip r:embed="rId3">
            <a:alphaModFix/>
          </a:blip>
          <a:stretch>
            <a:fillRect/>
          </a:stretch>
        </p:blipFill>
        <p:spPr>
          <a:xfrm>
            <a:off x="4307100" y="1013375"/>
            <a:ext cx="4227850" cy="3266975"/>
          </a:xfrm>
          <a:prstGeom prst="rect">
            <a:avLst/>
          </a:prstGeom>
          <a:noFill/>
          <a:ln>
            <a:noFill/>
          </a:ln>
        </p:spPr>
      </p:pic>
      <p:sp>
        <p:nvSpPr>
          <p:cNvPr id="155" name="Google Shape;155;p5"/>
          <p:cNvSpPr txBox="1"/>
          <p:nvPr/>
        </p:nvSpPr>
        <p:spPr>
          <a:xfrm>
            <a:off x="4307100" y="4280350"/>
            <a:ext cx="4012800" cy="1295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Happy Monkey"/>
              <a:buChar char="●"/>
            </a:pPr>
            <a:r>
              <a:rPr lang="en-US" b="1">
                <a:solidFill>
                  <a:srgbClr val="FFFFFF"/>
                </a:solidFill>
                <a:latin typeface="Happy Monkey"/>
                <a:ea typeface="Happy Monkey"/>
                <a:cs typeface="Happy Monkey"/>
                <a:sym typeface="Happy Monkey"/>
              </a:rPr>
              <a:t>As we introduce new Social Studies skills you will find vocabulary in the Take Home Folders. Vocabulary and Google Slides will be posted to Google Classroom for review of content learned in class.</a:t>
            </a:r>
            <a:endParaRPr b="1">
              <a:solidFill>
                <a:srgbClr val="FFFFFF"/>
              </a:solidFill>
              <a:latin typeface="Happy Monkey"/>
              <a:ea typeface="Happy Monkey"/>
              <a:cs typeface="Happy Monkey"/>
              <a:sym typeface="Happy Monkey"/>
            </a:endParaRPr>
          </a:p>
        </p:txBody>
      </p:sp>
      <p:pic>
        <p:nvPicPr>
          <p:cNvPr id="156" name="Google Shape;156;p5"/>
          <p:cNvPicPr preferRelativeResize="0"/>
          <p:nvPr/>
        </p:nvPicPr>
        <p:blipFill>
          <a:blip r:embed="rId4">
            <a:alphaModFix/>
          </a:blip>
          <a:stretch>
            <a:fillRect/>
          </a:stretch>
        </p:blipFill>
        <p:spPr>
          <a:xfrm>
            <a:off x="7603775" y="5575450"/>
            <a:ext cx="1147825" cy="997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9460292c7a_0_5"/>
          <p:cNvSpPr/>
          <p:nvPr/>
        </p:nvSpPr>
        <p:spPr>
          <a:xfrm>
            <a:off x="598625" y="267825"/>
            <a:ext cx="8192400" cy="78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900">
                <a:solidFill>
                  <a:schemeClr val="lt1"/>
                </a:solidFill>
                <a:latin typeface="Happy Monkey"/>
                <a:ea typeface="Happy Monkey"/>
                <a:cs typeface="Happy Monkey"/>
                <a:sym typeface="Happy Monkey"/>
              </a:rPr>
              <a:t>Math &amp; Science Homework</a:t>
            </a:r>
            <a:endParaRPr sz="800">
              <a:latin typeface="Happy Monkey"/>
              <a:ea typeface="Happy Monkey"/>
              <a:cs typeface="Happy Monkey"/>
              <a:sym typeface="Happy Monkey"/>
            </a:endParaRPr>
          </a:p>
        </p:txBody>
      </p:sp>
      <p:sp>
        <p:nvSpPr>
          <p:cNvPr id="163" name="Google Shape;163;g9460292c7a_0_5"/>
          <p:cNvSpPr/>
          <p:nvPr/>
        </p:nvSpPr>
        <p:spPr>
          <a:xfrm>
            <a:off x="166900" y="952150"/>
            <a:ext cx="4052700" cy="53766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Clr>
                <a:schemeClr val="lt1"/>
              </a:buClr>
              <a:buSzPts val="1800"/>
              <a:buFont typeface="Happy Monkey"/>
              <a:buChar char="●"/>
            </a:pPr>
            <a:r>
              <a:rPr lang="en-US" sz="1800" b="1">
                <a:solidFill>
                  <a:schemeClr val="lt1"/>
                </a:solidFill>
                <a:latin typeface="Happy Monkey"/>
                <a:ea typeface="Happy Monkey"/>
                <a:cs typeface="Happy Monkey"/>
                <a:sym typeface="Happy Monkey"/>
              </a:rPr>
              <a:t>Homework will be written in the planner daily. Due to our “alternating days” schedule, for Pandemic safety, students will be assigned math practice pages  from their Go Math Student Practice Workbook. It will be checked in class on the day they have Mrs. Kempke/Mrs. Miller.  (Odds OR evens will be assigned).  </a:t>
            </a:r>
            <a:endParaRPr sz="1800" b="1">
              <a:solidFill>
                <a:schemeClr val="lt1"/>
              </a:solidFill>
              <a:latin typeface="Happy Monkey"/>
              <a:ea typeface="Happy Monkey"/>
              <a:cs typeface="Happy Monkey"/>
              <a:sym typeface="Happy Monkey"/>
            </a:endParaRPr>
          </a:p>
          <a:p>
            <a:pPr marL="457200" marR="0" lvl="0" indent="0" algn="l" rtl="0">
              <a:spcBef>
                <a:spcPts val="0"/>
              </a:spcBef>
              <a:spcAft>
                <a:spcPts val="0"/>
              </a:spcAft>
              <a:buNone/>
            </a:pPr>
            <a:endParaRPr sz="1800" b="1">
              <a:solidFill>
                <a:schemeClr val="lt1"/>
              </a:solidFill>
              <a:latin typeface="Happy Monkey"/>
              <a:ea typeface="Happy Monkey"/>
              <a:cs typeface="Happy Monkey"/>
              <a:sym typeface="Happy Monkey"/>
            </a:endParaRPr>
          </a:p>
          <a:p>
            <a:pPr marL="0" marR="0" lvl="0" indent="0" algn="l" rtl="0">
              <a:spcBef>
                <a:spcPts val="0"/>
              </a:spcBef>
              <a:spcAft>
                <a:spcPts val="0"/>
              </a:spcAft>
              <a:buNone/>
            </a:pPr>
            <a:endParaRPr sz="900">
              <a:latin typeface="Happy Monkey"/>
              <a:ea typeface="Happy Monkey"/>
              <a:cs typeface="Happy Monkey"/>
              <a:sym typeface="Happy Monkey"/>
            </a:endParaRPr>
          </a:p>
          <a:p>
            <a:pPr marL="457200" marR="0" lvl="0" indent="-254000" algn="l" rtl="0">
              <a:spcBef>
                <a:spcPts val="0"/>
              </a:spcBef>
              <a:spcAft>
                <a:spcPts val="0"/>
              </a:spcAft>
              <a:buClr>
                <a:schemeClr val="dk1"/>
              </a:buClr>
              <a:buSzPts val="3200"/>
              <a:buFont typeface="Arial"/>
              <a:buNone/>
            </a:pPr>
            <a:endParaRPr sz="2700" b="1">
              <a:solidFill>
                <a:schemeClr val="lt1"/>
              </a:solidFill>
              <a:latin typeface="Happy Monkey"/>
              <a:ea typeface="Happy Monkey"/>
              <a:cs typeface="Happy Monkey"/>
              <a:sym typeface="Happy Monkey"/>
            </a:endParaRPr>
          </a:p>
          <a:p>
            <a:pPr marL="0" marR="0" lvl="0" indent="0" algn="l" rtl="0">
              <a:spcBef>
                <a:spcPts val="0"/>
              </a:spcBef>
              <a:spcAft>
                <a:spcPts val="0"/>
              </a:spcAft>
              <a:buNone/>
            </a:pPr>
            <a:endParaRPr sz="2300" b="1">
              <a:solidFill>
                <a:schemeClr val="lt1"/>
              </a:solidFill>
              <a:latin typeface="Happy Monkey"/>
              <a:ea typeface="Happy Monkey"/>
              <a:cs typeface="Happy Monkey"/>
              <a:sym typeface="Happy Monkey"/>
            </a:endParaRPr>
          </a:p>
        </p:txBody>
      </p:sp>
      <p:sp>
        <p:nvSpPr>
          <p:cNvPr id="164" name="Google Shape;164;g9460292c7a_0_5"/>
          <p:cNvSpPr txBox="1"/>
          <p:nvPr/>
        </p:nvSpPr>
        <p:spPr>
          <a:xfrm>
            <a:off x="4395375" y="952150"/>
            <a:ext cx="4012800" cy="46407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lt1"/>
              </a:buClr>
              <a:buSzPts val="1600"/>
              <a:buFont typeface="Happy Monkey"/>
              <a:buChar char="●"/>
            </a:pPr>
            <a:r>
              <a:rPr lang="en-US" sz="1600" b="1">
                <a:solidFill>
                  <a:schemeClr val="lt1"/>
                </a:solidFill>
                <a:latin typeface="Happy Monkey"/>
                <a:ea typeface="Happy Monkey"/>
                <a:cs typeface="Happy Monkey"/>
                <a:sym typeface="Happy Monkey"/>
              </a:rPr>
              <a:t>Most Math and Science lessons are uploaded to our Math/Science Google Classroom.  Students also have access to their “Go Math Student Workbook” and Practice Workbook in their Portal. </a:t>
            </a:r>
            <a:endParaRPr sz="1600" b="1">
              <a:solidFill>
                <a:schemeClr val="lt1"/>
              </a:solidFill>
              <a:latin typeface="Happy Monkey"/>
              <a:ea typeface="Happy Monkey"/>
              <a:cs typeface="Happy Monkey"/>
              <a:sym typeface="Happy Monkey"/>
            </a:endParaRPr>
          </a:p>
          <a:p>
            <a:pPr marL="914400" lvl="1" indent="-298450" algn="l" rtl="0">
              <a:spcBef>
                <a:spcPts val="0"/>
              </a:spcBef>
              <a:spcAft>
                <a:spcPts val="0"/>
              </a:spcAft>
              <a:buClr>
                <a:schemeClr val="lt1"/>
              </a:buClr>
              <a:buSzPts val="1100"/>
              <a:buFont typeface="Happy Monkey"/>
              <a:buChar char="○"/>
            </a:pPr>
            <a:r>
              <a:rPr lang="en-US" sz="1100" b="1">
                <a:solidFill>
                  <a:schemeClr val="lt1"/>
                </a:solidFill>
                <a:latin typeface="Happy Monkey"/>
                <a:ea typeface="Happy Monkey"/>
                <a:cs typeface="Happy Monkey"/>
                <a:sym typeface="Happy Monkey"/>
              </a:rPr>
              <a:t>*If your child is ever absent or forgets/misplaces their workbook, they can find their math pages on their “Think Central” app.</a:t>
            </a:r>
            <a:endParaRPr sz="1100" b="1">
              <a:solidFill>
                <a:schemeClr val="lt1"/>
              </a:solidFill>
              <a:latin typeface="Happy Monkey"/>
              <a:ea typeface="Happy Monkey"/>
              <a:cs typeface="Happy Monkey"/>
              <a:sym typeface="Happy Monkey"/>
            </a:endParaRPr>
          </a:p>
          <a:p>
            <a:pPr marL="457200" lvl="0" indent="0" algn="l" rtl="0">
              <a:spcBef>
                <a:spcPts val="0"/>
              </a:spcBef>
              <a:spcAft>
                <a:spcPts val="0"/>
              </a:spcAft>
              <a:buNone/>
            </a:pPr>
            <a:endParaRPr sz="1600" b="1">
              <a:solidFill>
                <a:srgbClr val="FFFFFF"/>
              </a:solidFill>
              <a:latin typeface="Happy Monkey"/>
              <a:ea typeface="Happy Monkey"/>
              <a:cs typeface="Happy Monkey"/>
              <a:sym typeface="Happy Monkey"/>
            </a:endParaRPr>
          </a:p>
          <a:p>
            <a:pPr marL="457200" lvl="0" indent="-330200" algn="l" rtl="0">
              <a:spcBef>
                <a:spcPts val="0"/>
              </a:spcBef>
              <a:spcAft>
                <a:spcPts val="0"/>
              </a:spcAft>
              <a:buClr>
                <a:srgbClr val="FFFFFF"/>
              </a:buClr>
              <a:buSzPts val="1600"/>
              <a:buFont typeface="Happy Monkey"/>
              <a:buChar char="●"/>
            </a:pPr>
            <a:r>
              <a:rPr lang="en-US" sz="1600" b="1">
                <a:solidFill>
                  <a:srgbClr val="FFFFFF"/>
                </a:solidFill>
                <a:latin typeface="Happy Monkey"/>
                <a:ea typeface="Happy Monkey"/>
                <a:cs typeface="Happy Monkey"/>
                <a:sym typeface="Happy Monkey"/>
              </a:rPr>
              <a:t>As we introduce new Science skills you will find vocabulary in the Take Home Folders. Vocabulary and Google Slides will be posted to our Math/Science Google Classroom for review of content learned in class.</a:t>
            </a:r>
            <a:endParaRPr sz="1600" b="1">
              <a:solidFill>
                <a:srgbClr val="FFFFFF"/>
              </a:solidFill>
              <a:latin typeface="Happy Monkey"/>
              <a:ea typeface="Happy Monkey"/>
              <a:cs typeface="Happy Monkey"/>
              <a:sym typeface="Happy Monkey"/>
            </a:endParaRPr>
          </a:p>
        </p:txBody>
      </p:sp>
      <p:pic>
        <p:nvPicPr>
          <p:cNvPr id="165" name="Google Shape;165;g9460292c7a_0_5"/>
          <p:cNvPicPr preferRelativeResize="0"/>
          <p:nvPr/>
        </p:nvPicPr>
        <p:blipFill>
          <a:blip r:embed="rId3">
            <a:alphaModFix/>
          </a:blip>
          <a:stretch>
            <a:fillRect/>
          </a:stretch>
        </p:blipFill>
        <p:spPr>
          <a:xfrm>
            <a:off x="244450" y="4939825"/>
            <a:ext cx="1305800" cy="1305800"/>
          </a:xfrm>
          <a:prstGeom prst="rect">
            <a:avLst/>
          </a:prstGeom>
          <a:noFill/>
          <a:ln>
            <a:noFill/>
          </a:ln>
        </p:spPr>
      </p:pic>
      <p:pic>
        <p:nvPicPr>
          <p:cNvPr id="166" name="Google Shape;166;g9460292c7a_0_5"/>
          <p:cNvPicPr preferRelativeResize="0"/>
          <p:nvPr/>
        </p:nvPicPr>
        <p:blipFill>
          <a:blip r:embed="rId4">
            <a:alphaModFix/>
          </a:blip>
          <a:stretch>
            <a:fillRect/>
          </a:stretch>
        </p:blipFill>
        <p:spPr>
          <a:xfrm>
            <a:off x="1987050" y="4939825"/>
            <a:ext cx="1503318" cy="130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p:nvPr/>
        </p:nvSpPr>
        <p:spPr>
          <a:xfrm>
            <a:off x="1177450" y="439025"/>
            <a:ext cx="6132000" cy="784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accent3"/>
                </a:solidFill>
                <a:latin typeface="Happy Monkey"/>
                <a:ea typeface="Happy Monkey"/>
                <a:cs typeface="Happy Monkey"/>
                <a:sym typeface="Happy Monkey"/>
              </a:rPr>
              <a:t>Communication</a:t>
            </a:r>
            <a:endParaRPr sz="1300">
              <a:latin typeface="Happy Monkey"/>
              <a:ea typeface="Happy Monkey"/>
              <a:cs typeface="Happy Monkey"/>
              <a:sym typeface="Happy Monkey"/>
            </a:endParaRPr>
          </a:p>
        </p:txBody>
      </p:sp>
      <p:sp>
        <p:nvSpPr>
          <p:cNvPr id="173" name="Google Shape;173;p6"/>
          <p:cNvSpPr/>
          <p:nvPr/>
        </p:nvSpPr>
        <p:spPr>
          <a:xfrm>
            <a:off x="791425" y="1164973"/>
            <a:ext cx="6629400" cy="3539400"/>
          </a:xfrm>
          <a:prstGeom prst="rect">
            <a:avLst/>
          </a:prstGeom>
          <a:noFill/>
          <a:ln>
            <a:noFill/>
          </a:ln>
        </p:spPr>
        <p:txBody>
          <a:bodyPr spcFirstLastPara="1" wrap="square" lIns="91425" tIns="45700" rIns="91425" bIns="45700" anchor="t" anchorCtr="0">
            <a:spAutoFit/>
          </a:bodyPr>
          <a:lstStyle/>
          <a:p>
            <a:pPr marL="457200" marR="0" lvl="0" indent="-387350" algn="l" rtl="0">
              <a:spcBef>
                <a:spcPts val="0"/>
              </a:spcBef>
              <a:spcAft>
                <a:spcPts val="0"/>
              </a:spcAft>
              <a:buClr>
                <a:schemeClr val="accent3"/>
              </a:buClr>
              <a:buSzPts val="2500"/>
              <a:buFont typeface="Happy Monkey"/>
              <a:buChar char="●"/>
            </a:pPr>
            <a:r>
              <a:rPr lang="en-US" sz="2500" b="1">
                <a:solidFill>
                  <a:schemeClr val="accent3"/>
                </a:solidFill>
                <a:latin typeface="Happy Monkey"/>
                <a:ea typeface="Happy Monkey"/>
                <a:cs typeface="Happy Monkey"/>
                <a:sym typeface="Happy Monkey"/>
              </a:rPr>
              <a:t>Email and planners are the best forms of communication.</a:t>
            </a:r>
            <a:endParaRPr sz="2500" b="1">
              <a:solidFill>
                <a:schemeClr val="accent3"/>
              </a:solidFill>
              <a:latin typeface="Happy Monkey"/>
              <a:ea typeface="Happy Monkey"/>
              <a:cs typeface="Happy Monkey"/>
              <a:sym typeface="Happy Monkey"/>
            </a:endParaRPr>
          </a:p>
          <a:p>
            <a:pPr marL="457200" marR="0" lvl="0" indent="0" algn="l" rtl="0">
              <a:spcBef>
                <a:spcPts val="0"/>
              </a:spcBef>
              <a:spcAft>
                <a:spcPts val="0"/>
              </a:spcAft>
              <a:buNone/>
            </a:pPr>
            <a:endParaRPr sz="2500" b="1">
              <a:solidFill>
                <a:schemeClr val="accent3"/>
              </a:solidFill>
              <a:latin typeface="Happy Monkey"/>
              <a:ea typeface="Happy Monkey"/>
              <a:cs typeface="Happy Monkey"/>
              <a:sym typeface="Happy Monkey"/>
            </a:endParaRPr>
          </a:p>
          <a:p>
            <a:pPr marL="457200" marR="0" lvl="0" indent="-387350" algn="l" rtl="0">
              <a:spcBef>
                <a:spcPts val="0"/>
              </a:spcBef>
              <a:spcAft>
                <a:spcPts val="0"/>
              </a:spcAft>
              <a:buClr>
                <a:schemeClr val="accent3"/>
              </a:buClr>
              <a:buSzPts val="2500"/>
              <a:buFont typeface="Happy Monkey"/>
              <a:buChar char="●"/>
            </a:pPr>
            <a:r>
              <a:rPr lang="en-US" sz="2500" b="1">
                <a:solidFill>
                  <a:schemeClr val="accent3"/>
                </a:solidFill>
                <a:latin typeface="Happy Monkey"/>
                <a:ea typeface="Happy Monkey"/>
                <a:cs typeface="Happy Monkey"/>
                <a:sym typeface="Happy Monkey"/>
              </a:rPr>
              <a:t>Please review papers that come home in the “Take Home” folder daily.</a:t>
            </a:r>
            <a:endParaRPr sz="2500" b="1">
              <a:solidFill>
                <a:schemeClr val="accent3"/>
              </a:solidFill>
              <a:latin typeface="Happy Monkey"/>
              <a:ea typeface="Happy Monkey"/>
              <a:cs typeface="Happy Monkey"/>
              <a:sym typeface="Happy Monkey"/>
            </a:endParaRPr>
          </a:p>
          <a:p>
            <a:pPr marL="914400" marR="0" lvl="1" indent="-387350" algn="l" rtl="0">
              <a:spcBef>
                <a:spcPts val="0"/>
              </a:spcBef>
              <a:spcAft>
                <a:spcPts val="0"/>
              </a:spcAft>
              <a:buClr>
                <a:schemeClr val="accent3"/>
              </a:buClr>
              <a:buSzPts val="2500"/>
              <a:buFont typeface="Happy Monkey"/>
              <a:buChar char="○"/>
            </a:pPr>
            <a:r>
              <a:rPr lang="en-US" sz="2500" b="1">
                <a:solidFill>
                  <a:schemeClr val="accent3"/>
                </a:solidFill>
                <a:latin typeface="Happy Monkey"/>
                <a:ea typeface="Happy Monkey"/>
                <a:cs typeface="Happy Monkey"/>
                <a:sym typeface="Happy Monkey"/>
              </a:rPr>
              <a:t>We ask that you please check planners for homework, notes written, and record reading minutes before signing. </a:t>
            </a:r>
            <a:endParaRPr sz="2500" b="1">
              <a:solidFill>
                <a:schemeClr val="accent3"/>
              </a:solidFill>
              <a:latin typeface="Happy Monkey"/>
              <a:ea typeface="Happy Monkey"/>
              <a:cs typeface="Happy Monkey"/>
              <a:sym typeface="Happy Monkey"/>
            </a:endParaRPr>
          </a:p>
          <a:p>
            <a:pPr marL="0" marR="0" lvl="0" indent="0" algn="ctr" rtl="0">
              <a:spcBef>
                <a:spcPts val="0"/>
              </a:spcBef>
              <a:spcAft>
                <a:spcPts val="0"/>
              </a:spcAft>
              <a:buNone/>
            </a:pPr>
            <a:endParaRPr sz="2500" b="1">
              <a:solidFill>
                <a:schemeClr val="accent3"/>
              </a:solidFill>
              <a:latin typeface="Happy Monkey"/>
              <a:ea typeface="Happy Monkey"/>
              <a:cs typeface="Happy Monkey"/>
              <a:sym typeface="Happy Monkey"/>
            </a:endParaRPr>
          </a:p>
          <a:p>
            <a:pPr marL="0" marR="0" lvl="0" indent="0" algn="ctr" rtl="0">
              <a:spcBef>
                <a:spcPts val="0"/>
              </a:spcBef>
              <a:spcAft>
                <a:spcPts val="0"/>
              </a:spcAft>
              <a:buNone/>
            </a:pPr>
            <a:r>
              <a:rPr lang="en-US" sz="3000" b="1">
                <a:solidFill>
                  <a:schemeClr val="accent3"/>
                </a:solidFill>
                <a:latin typeface="Happy Monkey"/>
                <a:ea typeface="Happy Monkey"/>
                <a:cs typeface="Happy Monkey"/>
                <a:sym typeface="Happy Monkey"/>
              </a:rPr>
              <a:t>Thank you! ☺</a:t>
            </a:r>
            <a:endParaRPr sz="1200">
              <a:latin typeface="Happy Monkey"/>
              <a:ea typeface="Happy Monkey"/>
              <a:cs typeface="Happy Monkey"/>
              <a:sym typeface="Happy Monkey"/>
            </a:endParaRPr>
          </a:p>
        </p:txBody>
      </p:sp>
      <p:pic>
        <p:nvPicPr>
          <p:cNvPr id="174" name="Google Shape;174;p6" descr="MCj04326650000[1]"/>
          <p:cNvPicPr preferRelativeResize="0"/>
          <p:nvPr/>
        </p:nvPicPr>
        <p:blipFill rotWithShape="1">
          <a:blip r:embed="rId3">
            <a:alphaModFix/>
          </a:blip>
          <a:srcRect/>
          <a:stretch/>
        </p:blipFill>
        <p:spPr>
          <a:xfrm>
            <a:off x="7085300" y="439025"/>
            <a:ext cx="1714500" cy="171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lt1"/>
                </a:solidFill>
                <a:latin typeface="Happy Monkey"/>
                <a:ea typeface="Happy Monkey"/>
                <a:cs typeface="Happy Monkey"/>
                <a:sym typeface="Happy Monkey"/>
              </a:rPr>
              <a:t>Transportation</a:t>
            </a:r>
            <a:endParaRPr>
              <a:latin typeface="Happy Monkey"/>
              <a:ea typeface="Happy Monkey"/>
              <a:cs typeface="Happy Monkey"/>
              <a:sym typeface="Happy Monkey"/>
            </a:endParaRPr>
          </a:p>
        </p:txBody>
      </p:sp>
      <p:sp>
        <p:nvSpPr>
          <p:cNvPr id="181" name="Google Shape;181;p7"/>
          <p:cNvSpPr txBox="1">
            <a:spLocks noGrp="1"/>
          </p:cNvSpPr>
          <p:nvPr>
            <p:ph type="body" idx="1"/>
          </p:nvPr>
        </p:nvSpPr>
        <p:spPr>
          <a:xfrm>
            <a:off x="152400" y="1417638"/>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640"/>
              </a:spcBef>
              <a:spcAft>
                <a:spcPts val="0"/>
              </a:spcAft>
              <a:buClr>
                <a:schemeClr val="lt1"/>
              </a:buClr>
              <a:buSzPts val="3200"/>
              <a:buFont typeface="Happy Monkey"/>
              <a:buChar char="•"/>
            </a:pPr>
            <a:r>
              <a:rPr lang="en-US">
                <a:solidFill>
                  <a:schemeClr val="lt1"/>
                </a:solidFill>
                <a:latin typeface="Happy Monkey"/>
                <a:ea typeface="Happy Monkey"/>
                <a:cs typeface="Happy Monkey"/>
                <a:sym typeface="Happy Monkey"/>
              </a:rPr>
              <a:t>Changes in transportation home must be in writing (planner is fine) .</a:t>
            </a:r>
            <a:endParaRPr>
              <a:latin typeface="Happy Monkey"/>
              <a:ea typeface="Happy Monkey"/>
              <a:cs typeface="Happy Monkey"/>
              <a:sym typeface="Happy Monkey"/>
            </a:endParaRPr>
          </a:p>
          <a:p>
            <a:pPr marL="342900" lvl="0" indent="-342900" algn="l" rtl="0">
              <a:lnSpc>
                <a:spcPct val="90000"/>
              </a:lnSpc>
              <a:spcBef>
                <a:spcPts val="640"/>
              </a:spcBef>
              <a:spcAft>
                <a:spcPts val="0"/>
              </a:spcAft>
              <a:buClr>
                <a:schemeClr val="lt1"/>
              </a:buClr>
              <a:buSzPts val="3200"/>
              <a:buFont typeface="Happy Monkey"/>
              <a:buChar char="•"/>
            </a:pPr>
            <a:r>
              <a:rPr lang="en-US">
                <a:solidFill>
                  <a:schemeClr val="lt1"/>
                </a:solidFill>
                <a:latin typeface="Happy Monkey"/>
                <a:ea typeface="Happy Monkey"/>
                <a:cs typeface="Happy Monkey"/>
                <a:sym typeface="Happy Monkey"/>
              </a:rPr>
              <a:t>In case of an emergency change (once your child is already at school) please contact the FRONT OFFICE (407-320-6850).</a:t>
            </a:r>
            <a:endParaRPr>
              <a:latin typeface="Happy Monkey"/>
              <a:ea typeface="Happy Monkey"/>
              <a:cs typeface="Happy Monkey"/>
              <a:sym typeface="Happy Monkey"/>
            </a:endParaRPr>
          </a:p>
          <a:p>
            <a:pPr marL="342900" lvl="0" indent="-342900" algn="l" rtl="0">
              <a:lnSpc>
                <a:spcPct val="90000"/>
              </a:lnSpc>
              <a:spcBef>
                <a:spcPts val="640"/>
              </a:spcBef>
              <a:spcAft>
                <a:spcPts val="0"/>
              </a:spcAft>
              <a:buClr>
                <a:schemeClr val="lt1"/>
              </a:buClr>
              <a:buSzPts val="3200"/>
              <a:buFont typeface="Happy Monkey"/>
              <a:buChar char="•"/>
            </a:pPr>
            <a:r>
              <a:rPr lang="en-US">
                <a:solidFill>
                  <a:schemeClr val="lt1"/>
                </a:solidFill>
                <a:latin typeface="Happy Monkey"/>
                <a:ea typeface="Happy Monkey"/>
                <a:cs typeface="Happy Monkey"/>
                <a:sym typeface="Happy Monkey"/>
              </a:rPr>
              <a:t>Please do NOT leave any messages on voicemail regarding transportation!</a:t>
            </a:r>
            <a:endParaRPr>
              <a:latin typeface="Happy Monkey"/>
              <a:ea typeface="Happy Monkey"/>
              <a:cs typeface="Happy Monkey"/>
              <a:sym typeface="Happy Monkey"/>
            </a:endParaRPr>
          </a:p>
          <a:p>
            <a:pPr marL="342900" lvl="0" indent="-139700" algn="l" rtl="0">
              <a:spcBef>
                <a:spcPts val="640"/>
              </a:spcBef>
              <a:spcAft>
                <a:spcPts val="0"/>
              </a:spcAft>
              <a:buClr>
                <a:schemeClr val="dk1"/>
              </a:buClr>
              <a:buSzPts val="3200"/>
              <a:buFont typeface="Arial"/>
              <a:buNone/>
            </a:pPr>
            <a:endParaRPr>
              <a:latin typeface="Arial"/>
              <a:ea typeface="Arial"/>
              <a:cs typeface="Arial"/>
              <a:sym typeface="Arial"/>
            </a:endParaRPr>
          </a:p>
        </p:txBody>
      </p:sp>
      <p:pic>
        <p:nvPicPr>
          <p:cNvPr id="182" name="Google Shape;182;p7"/>
          <p:cNvPicPr preferRelativeResize="0"/>
          <p:nvPr/>
        </p:nvPicPr>
        <p:blipFill rotWithShape="1">
          <a:blip r:embed="rId3">
            <a:alphaModFix/>
          </a:blip>
          <a:srcRect/>
          <a:stretch/>
        </p:blipFill>
        <p:spPr>
          <a:xfrm>
            <a:off x="7391400" y="20782"/>
            <a:ext cx="1295400" cy="1295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6600" b="1">
                <a:solidFill>
                  <a:schemeClr val="lt1"/>
                </a:solidFill>
                <a:latin typeface="Happy Monkey"/>
                <a:ea typeface="Happy Monkey"/>
                <a:cs typeface="Happy Monkey"/>
                <a:sym typeface="Happy Monkey"/>
              </a:rPr>
              <a:t>Curriculum</a:t>
            </a:r>
            <a:endParaRPr>
              <a:latin typeface="Happy Monkey"/>
              <a:ea typeface="Happy Monkey"/>
              <a:cs typeface="Happy Monkey"/>
              <a:sym typeface="Happy Monkey"/>
            </a:endParaRPr>
          </a:p>
        </p:txBody>
      </p:sp>
      <p:sp>
        <p:nvSpPr>
          <p:cNvPr id="189" name="Google Shape;189;p8"/>
          <p:cNvSpPr txBox="1">
            <a:spLocks noGrp="1"/>
          </p:cNvSpPr>
          <p:nvPr>
            <p:ph type="body" idx="1"/>
          </p:nvPr>
        </p:nvSpPr>
        <p:spPr>
          <a:xfrm>
            <a:off x="381000" y="1828800"/>
            <a:ext cx="8534400" cy="5029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lt1"/>
              </a:buClr>
              <a:buSzPts val="3200"/>
              <a:buFont typeface="Arial"/>
              <a:buNone/>
            </a:pPr>
            <a:r>
              <a:rPr lang="en-US">
                <a:solidFill>
                  <a:schemeClr val="lt1"/>
                </a:solidFill>
                <a:latin typeface="Happy Monkey"/>
                <a:ea typeface="Happy Monkey"/>
                <a:cs typeface="Happy Monkey"/>
                <a:sym typeface="Happy Monkey"/>
              </a:rPr>
              <a:t>Based on….</a:t>
            </a:r>
            <a:endParaRPr>
              <a:latin typeface="Happy Monkey"/>
              <a:ea typeface="Happy Monkey"/>
              <a:cs typeface="Happy Monkey"/>
              <a:sym typeface="Happy Monkey"/>
            </a:endParaRPr>
          </a:p>
          <a:p>
            <a:pPr marL="342900" lvl="0" indent="-342900" algn="l" rtl="0">
              <a:spcBef>
                <a:spcPts val="640"/>
              </a:spcBef>
              <a:spcAft>
                <a:spcPts val="0"/>
              </a:spcAft>
              <a:buClr>
                <a:schemeClr val="lt1"/>
              </a:buClr>
              <a:buSzPts val="3200"/>
              <a:buFont typeface="Happy Monkey"/>
              <a:buChar char="•"/>
            </a:pPr>
            <a:r>
              <a:rPr lang="en-US">
                <a:solidFill>
                  <a:schemeClr val="lt1"/>
                </a:solidFill>
                <a:latin typeface="Happy Monkey"/>
                <a:ea typeface="Happy Monkey"/>
                <a:cs typeface="Happy Monkey"/>
                <a:sym typeface="Happy Monkey"/>
              </a:rPr>
              <a:t>Language Arts Florida Standards (LAFS) </a:t>
            </a:r>
            <a:endParaRPr>
              <a:latin typeface="Happy Monkey"/>
              <a:ea typeface="Happy Monkey"/>
              <a:cs typeface="Happy Monkey"/>
              <a:sym typeface="Happy Monkey"/>
            </a:endParaRPr>
          </a:p>
          <a:p>
            <a:pPr marL="342900" lvl="0" indent="-342900" algn="l" rtl="0">
              <a:spcBef>
                <a:spcPts val="640"/>
              </a:spcBef>
              <a:spcAft>
                <a:spcPts val="0"/>
              </a:spcAft>
              <a:buClr>
                <a:schemeClr val="lt1"/>
              </a:buClr>
              <a:buSzPts val="3200"/>
              <a:buFont typeface="Happy Monkey"/>
              <a:buChar char="•"/>
            </a:pPr>
            <a:r>
              <a:rPr lang="en-US">
                <a:solidFill>
                  <a:schemeClr val="lt1"/>
                </a:solidFill>
                <a:latin typeface="Happy Monkey"/>
                <a:ea typeface="Happy Monkey"/>
                <a:cs typeface="Happy Monkey"/>
                <a:sym typeface="Happy Monkey"/>
              </a:rPr>
              <a:t>Mathematics Florida Standards (MAFS) </a:t>
            </a:r>
            <a:endParaRPr>
              <a:latin typeface="Happy Monkey"/>
              <a:ea typeface="Happy Monkey"/>
              <a:cs typeface="Happy Monkey"/>
              <a:sym typeface="Happy Monkey"/>
            </a:endParaRPr>
          </a:p>
          <a:p>
            <a:pPr marL="342900" lvl="0" indent="-342900" algn="l" rtl="0">
              <a:spcBef>
                <a:spcPts val="640"/>
              </a:spcBef>
              <a:spcAft>
                <a:spcPts val="0"/>
              </a:spcAft>
              <a:buClr>
                <a:schemeClr val="lt1"/>
              </a:buClr>
              <a:buSzPts val="3200"/>
              <a:buFont typeface="Happy Monkey"/>
              <a:buChar char="•"/>
            </a:pPr>
            <a:r>
              <a:rPr lang="en-US">
                <a:solidFill>
                  <a:schemeClr val="lt1"/>
                </a:solidFill>
                <a:latin typeface="Happy Monkey"/>
                <a:ea typeface="Happy Monkey"/>
                <a:cs typeface="Happy Monkey"/>
                <a:sym typeface="Happy Monkey"/>
              </a:rPr>
              <a:t>Science (NGSSS)</a:t>
            </a:r>
            <a:endParaRPr>
              <a:latin typeface="Happy Monkey"/>
              <a:ea typeface="Happy Monkey"/>
              <a:cs typeface="Happy Monkey"/>
              <a:sym typeface="Happy Monkey"/>
            </a:endParaRPr>
          </a:p>
          <a:p>
            <a:pPr marL="342900" lvl="0" indent="-342900" algn="l" rtl="0">
              <a:spcBef>
                <a:spcPts val="640"/>
              </a:spcBef>
              <a:spcAft>
                <a:spcPts val="0"/>
              </a:spcAft>
              <a:buClr>
                <a:schemeClr val="lt1"/>
              </a:buClr>
              <a:buSzPts val="3200"/>
              <a:buFont typeface="Happy Monkey"/>
              <a:buChar char="•"/>
            </a:pPr>
            <a:r>
              <a:rPr lang="en-US">
                <a:solidFill>
                  <a:schemeClr val="lt1"/>
                </a:solidFill>
                <a:latin typeface="Happy Monkey"/>
                <a:ea typeface="Happy Monkey"/>
                <a:cs typeface="Happy Monkey"/>
                <a:sym typeface="Happy Monkey"/>
              </a:rPr>
              <a:t>Social Studies (NGSSS)</a:t>
            </a:r>
            <a:endParaRPr>
              <a:latin typeface="Happy Monkey"/>
              <a:ea typeface="Happy Monkey"/>
              <a:cs typeface="Happy Monkey"/>
              <a:sym typeface="Happy Monkey"/>
            </a:endParaRPr>
          </a:p>
        </p:txBody>
      </p:sp>
      <p:pic>
        <p:nvPicPr>
          <p:cNvPr id="190" name="Google Shape;190;p8"/>
          <p:cNvPicPr preferRelativeResize="0"/>
          <p:nvPr/>
        </p:nvPicPr>
        <p:blipFill rotWithShape="1">
          <a:blip r:embed="rId3">
            <a:alphaModFix/>
          </a:blip>
          <a:srcRect/>
          <a:stretch/>
        </p:blipFill>
        <p:spPr>
          <a:xfrm>
            <a:off x="7467600" y="1828800"/>
            <a:ext cx="1371600" cy="1143000"/>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D0405D8397EA4C842849540078A566" ma:contentTypeVersion="14" ma:contentTypeDescription="Create a new document." ma:contentTypeScope="" ma:versionID="561f982f8c6a5614459142ce593488a8">
  <xsd:schema xmlns:xsd="http://www.w3.org/2001/XMLSchema" xmlns:xs="http://www.w3.org/2001/XMLSchema" xmlns:p="http://schemas.microsoft.com/office/2006/metadata/properties" xmlns:ns1="http://schemas.microsoft.com/sharepoint/v3" xmlns:ns3="c1c3f5fd-b275-42b9-8f71-8f15aa44eddb" xmlns:ns4="8bc4d4d8-ffbd-4d0c-997e-f1b962914f3c" targetNamespace="http://schemas.microsoft.com/office/2006/metadata/properties" ma:root="true" ma:fieldsID="aee5e5f1d36762074ac5c87dca5cd513" ns1:_="" ns3:_="" ns4:_="">
    <xsd:import namespace="http://schemas.microsoft.com/sharepoint/v3"/>
    <xsd:import namespace="c1c3f5fd-b275-42b9-8f71-8f15aa44eddb"/>
    <xsd:import namespace="8bc4d4d8-ffbd-4d0c-997e-f1b962914f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c3f5fd-b275-42b9-8f71-8f15aa44edd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c4d4d8-ffbd-4d0c-997e-f1b962914f3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43B3E99-E520-4E63-A792-CB55F8C6EE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c3f5fd-b275-42b9-8f71-8f15aa44eddb"/>
    <ds:schemaRef ds:uri="8bc4d4d8-ffbd-4d0c-997e-f1b962914f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1535B5-4FAA-43B6-AF66-05F31D435A6F}">
  <ds:schemaRefs>
    <ds:schemaRef ds:uri="http://schemas.microsoft.com/sharepoint/v3/contenttype/forms"/>
  </ds:schemaRefs>
</ds:datastoreItem>
</file>

<file path=customXml/itemProps3.xml><?xml version="1.0" encoding="utf-8"?>
<ds:datastoreItem xmlns:ds="http://schemas.openxmlformats.org/officeDocument/2006/customXml" ds:itemID="{E2C2A830-2801-49EC-AC26-95970D6CFA33}">
  <ds:schemaRefs>
    <ds:schemaRef ds:uri="http://schemas.microsoft.com/office/2006/documentManagement/types"/>
    <ds:schemaRef ds:uri="http://www.w3.org/XML/1998/namespace"/>
    <ds:schemaRef ds:uri="http://purl.org/dc/dcmitype/"/>
    <ds:schemaRef ds:uri="http://schemas.openxmlformats.org/package/2006/metadata/core-properties"/>
    <ds:schemaRef ds:uri="8bc4d4d8-ffbd-4d0c-997e-f1b962914f3c"/>
    <ds:schemaRef ds:uri="c1c3f5fd-b275-42b9-8f71-8f15aa44eddb"/>
    <ds:schemaRef ds:uri="http://schemas.microsoft.com/office/2006/metadata/properties"/>
    <ds:schemaRef ds:uri="http://purl.org/dc/terms/"/>
    <ds:schemaRef ds:uri="http://schemas.microsoft.com/office/infopath/2007/PartnerControls"/>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On-screen Show (4:3)</PresentationFormat>
  <Paragraphs>120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Happy Monkey</vt:lpstr>
      <vt:lpstr>Calibri</vt:lpstr>
      <vt:lpstr>Times New Roman</vt:lpstr>
      <vt:lpstr>Architects Daughter</vt:lpstr>
      <vt:lpstr>Arial</vt:lpstr>
      <vt:lpstr>Default Design</vt:lpstr>
      <vt:lpstr>PowerPoint Presentation</vt:lpstr>
      <vt:lpstr>“Equity through Excellence” </vt:lpstr>
      <vt:lpstr>GROWTH MINDSET</vt:lpstr>
      <vt:lpstr>PowerPoint Presentation</vt:lpstr>
      <vt:lpstr>PowerPoint Presentation</vt:lpstr>
      <vt:lpstr>PowerPoint Presentation</vt:lpstr>
      <vt:lpstr>PowerPoint Presentation</vt:lpstr>
      <vt:lpstr>Transportation</vt:lpstr>
      <vt:lpstr>Curriculum</vt:lpstr>
      <vt:lpstr>ELA (Reading &amp; Lang. Arts) </vt:lpstr>
      <vt:lpstr>SOCIAL STUDIES</vt:lpstr>
      <vt:lpstr>PowerPoint Presentation</vt:lpstr>
      <vt:lpstr>Progress Monitoring </vt:lpstr>
      <vt:lpstr>MATH</vt:lpstr>
      <vt:lpstr>SCIENCE</vt:lpstr>
      <vt:lpstr>For our health &amp; safety during the Pandemic…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Leslie, Erin C.</cp:lastModifiedBy>
  <cp:revision>1</cp:revision>
  <dcterms:created xsi:type="dcterms:W3CDTF">2010-05-25T13:10:31Z</dcterms:created>
  <dcterms:modified xsi:type="dcterms:W3CDTF">2020-08-24T19:20:01Z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0x010100A5D0405D8397EA4C842849540078A566</vt:lpwstr>
  </property>
</Properties>
</file>